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8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-32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2/2/2018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letopisi.org/index.php/%D0%A4%D0%B0%D0%B9%D0%BB:%D0%A1%D1%85%D0%B5%D0%BC%D0%B07.png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86268" y="2743200"/>
            <a:ext cx="10540999" cy="1646302"/>
          </a:xfrm>
        </p:spPr>
        <p:txBody>
          <a:bodyPr/>
          <a:lstStyle/>
          <a:p>
            <a:r>
              <a:rPr lang="ru-RU" sz="6000" b="1" dirty="0"/>
              <a:t>Основы алгоритмизации и программирования </a:t>
            </a:r>
          </a:p>
        </p:txBody>
      </p:sp>
    </p:spTree>
    <p:extLst>
      <p:ext uri="{BB962C8B-B14F-4D97-AF65-F5344CB8AC3E}">
        <p14:creationId xmlns:p14="http://schemas.microsoft.com/office/powerpoint/2010/main" val="39658134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6390" y="1218894"/>
            <a:ext cx="9763204" cy="4622348"/>
          </a:xfrm>
        </p:spPr>
        <p:txBody>
          <a:bodyPr>
            <a:normAutofit/>
          </a:bodyPr>
          <a:lstStyle/>
          <a:p>
            <a:r>
              <a:rPr lang="ru-RU" sz="2800" dirty="0"/>
              <a:t>Алгоритм для компьютера должен быть написан на машинном языке. </a:t>
            </a:r>
            <a:endParaRPr lang="ru-RU" sz="2800" dirty="0" smtClean="0"/>
          </a:p>
          <a:p>
            <a:r>
              <a:rPr lang="ru-RU" sz="2800" dirty="0" smtClean="0"/>
              <a:t>Перевод </a:t>
            </a:r>
            <a:r>
              <a:rPr lang="ru-RU" sz="2800" dirty="0"/>
              <a:t>на машинный язык осуществляют специальные программы – </a:t>
            </a:r>
            <a:r>
              <a:rPr lang="ru-RU" sz="2800" b="1" dirty="0"/>
              <a:t>трансляторы</a:t>
            </a:r>
            <a:r>
              <a:rPr lang="ru-RU" sz="2800" dirty="0"/>
              <a:t>. </a:t>
            </a:r>
            <a:endParaRPr lang="ru-RU" sz="2800" dirty="0" smtClean="0"/>
          </a:p>
          <a:p>
            <a:r>
              <a:rPr lang="ru-RU" sz="2800" dirty="0" smtClean="0"/>
              <a:t>Человек </a:t>
            </a:r>
            <a:r>
              <a:rPr lang="ru-RU" sz="2800" dirty="0"/>
              <a:t>составляет алгоритм для компьютера на языке программирования (</a:t>
            </a:r>
            <a:r>
              <a:rPr lang="ru-RU" sz="2800" dirty="0" err="1"/>
              <a:t>Basic</a:t>
            </a:r>
            <a:r>
              <a:rPr lang="ru-RU" sz="2800" dirty="0"/>
              <a:t>, </a:t>
            </a:r>
            <a:r>
              <a:rPr lang="ru-RU" sz="2800" dirty="0" err="1"/>
              <a:t>Pascal</a:t>
            </a:r>
            <a:r>
              <a:rPr lang="ru-RU" sz="2800" dirty="0"/>
              <a:t>, </a:t>
            </a:r>
            <a:r>
              <a:rPr lang="ru-RU" sz="2800" dirty="0" err="1"/>
              <a:t>Delphi</a:t>
            </a:r>
            <a:r>
              <a:rPr lang="ru-RU" sz="2800" dirty="0" smtClean="0"/>
              <a:t>).</a:t>
            </a:r>
          </a:p>
          <a:p>
            <a:r>
              <a:rPr lang="ru-RU" sz="2800" dirty="0" smtClean="0"/>
              <a:t>Алгоритм </a:t>
            </a:r>
            <a:r>
              <a:rPr lang="ru-RU" sz="2800" dirty="0"/>
              <a:t>записанный на языке программирования (формальном языке) называется </a:t>
            </a:r>
            <a:r>
              <a:rPr lang="ru-RU" sz="2800" b="1" dirty="0"/>
              <a:t>программой</a:t>
            </a:r>
            <a:r>
              <a:rPr lang="ru-RU" sz="2800" dirty="0"/>
              <a:t>. Он состоит из отдельных шагов – </a:t>
            </a:r>
            <a:r>
              <a:rPr lang="ru-RU" sz="2800" b="1" dirty="0"/>
              <a:t>команд</a:t>
            </a:r>
            <a:r>
              <a:rPr lang="ru-RU" sz="2800" dirty="0"/>
              <a:t> (операторов). </a:t>
            </a:r>
          </a:p>
        </p:txBody>
      </p:sp>
    </p:spTree>
    <p:extLst>
      <p:ext uri="{BB962C8B-B14F-4D97-AF65-F5344CB8AC3E}">
        <p14:creationId xmlns:p14="http://schemas.microsoft.com/office/powerpoint/2010/main" val="38974927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Виды алгоритмов: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419367"/>
            <a:ext cx="9544839" cy="4621995"/>
          </a:xfrm>
        </p:spPr>
        <p:txBody>
          <a:bodyPr/>
          <a:lstStyle/>
          <a:p>
            <a:r>
              <a:rPr lang="ru-RU" sz="2800" b="1" i="1" dirty="0"/>
              <a:t>Линейный </a:t>
            </a:r>
            <a:r>
              <a:rPr lang="ru-RU" sz="2800" dirty="0"/>
              <a:t>– описание действий, которые выполняются однократно в заданном порядке; </a:t>
            </a:r>
          </a:p>
          <a:p>
            <a:r>
              <a:rPr lang="ru-RU" sz="2800" b="1" i="1" dirty="0"/>
              <a:t>Циклический</a:t>
            </a:r>
            <a:r>
              <a:rPr lang="ru-RU" sz="2800" dirty="0"/>
              <a:t> – описание действий или группы действий, которые должны повторяться указанное число раз или пока не выполнено заданное условие. </a:t>
            </a:r>
          </a:p>
          <a:p>
            <a:r>
              <a:rPr lang="ru-RU" sz="2800" b="1" i="1" dirty="0"/>
              <a:t>Разветвляющийся</a:t>
            </a:r>
            <a:r>
              <a:rPr lang="ru-RU" sz="2800" dirty="0"/>
              <a:t> – алгоритм, в котором в зависимости от условия выполняется либо одна, </a:t>
            </a:r>
            <a:r>
              <a:rPr lang="ru-RU" sz="2800" dirty="0" smtClean="0"/>
              <a:t>либо </a:t>
            </a:r>
            <a:r>
              <a:rPr lang="ru-RU" sz="2800" dirty="0"/>
              <a:t>другая последовательность действий;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9437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Способы описания </a:t>
            </a:r>
            <a:r>
              <a:rPr lang="ru-RU" dirty="0" smtClean="0"/>
              <a:t>алгоритма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1926" y="1587383"/>
            <a:ext cx="8596668" cy="3880773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ru-RU" sz="2800" dirty="0" smtClean="0"/>
              <a:t>На </a:t>
            </a:r>
            <a:r>
              <a:rPr lang="ru-RU" sz="2800" dirty="0"/>
              <a:t>естественном языке. </a:t>
            </a:r>
            <a:endParaRPr lang="ru-RU" sz="2800" dirty="0" smtClean="0"/>
          </a:p>
          <a:p>
            <a:pPr>
              <a:buFont typeface="+mj-lt"/>
              <a:buAutoNum type="arabicPeriod"/>
            </a:pPr>
            <a:r>
              <a:rPr lang="ru-RU" sz="2800" dirty="0" smtClean="0"/>
              <a:t>В </a:t>
            </a:r>
            <a:r>
              <a:rPr lang="ru-RU" sz="2800" dirty="0"/>
              <a:t>виде блок – схемы. </a:t>
            </a:r>
            <a:endParaRPr lang="ru-RU" sz="2800" dirty="0" smtClean="0"/>
          </a:p>
          <a:p>
            <a:pPr>
              <a:buFont typeface="+mj-lt"/>
              <a:buAutoNum type="arabicPeriod"/>
            </a:pPr>
            <a:r>
              <a:rPr lang="ru-RU" sz="2800" dirty="0" smtClean="0"/>
              <a:t>На </a:t>
            </a:r>
            <a:r>
              <a:rPr lang="ru-RU" sz="2800" dirty="0"/>
              <a:t>специальном языке для записи алгоритмов. </a:t>
            </a:r>
            <a:endParaRPr lang="ru-RU" sz="2800" dirty="0" smtClean="0"/>
          </a:p>
          <a:p>
            <a:pPr>
              <a:buFont typeface="+mj-lt"/>
              <a:buAutoNum type="arabicPeriod"/>
            </a:pPr>
            <a:r>
              <a:rPr lang="ru-RU" sz="2800" dirty="0" smtClean="0"/>
              <a:t>Табличное </a:t>
            </a:r>
            <a:r>
              <a:rPr lang="ru-RU" sz="2800" dirty="0"/>
              <a:t>описание (способ, наиболее часто используемый в экономических задачах</a:t>
            </a:r>
            <a:r>
              <a:rPr lang="ru-RU" sz="2000" dirty="0"/>
              <a:t>). </a:t>
            </a:r>
          </a:p>
        </p:txBody>
      </p:sp>
    </p:spTree>
    <p:extLst>
      <p:ext uri="{BB962C8B-B14F-4D97-AF65-F5344CB8AC3E}">
        <p14:creationId xmlns:p14="http://schemas.microsoft.com/office/powerpoint/2010/main" val="26856547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Блок – схема алгоритма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6333" y="1270000"/>
            <a:ext cx="9982200" cy="4449629"/>
          </a:xfrm>
        </p:spPr>
        <p:txBody>
          <a:bodyPr>
            <a:normAutofit/>
          </a:bodyPr>
          <a:lstStyle/>
          <a:p>
            <a:r>
              <a:rPr lang="ru-RU" sz="2800" dirty="0"/>
              <a:t>Схема алгоритма представляет собой систему связных геометрических фигур. </a:t>
            </a:r>
            <a:endParaRPr lang="ru-RU" sz="2800" dirty="0" smtClean="0"/>
          </a:p>
          <a:p>
            <a:r>
              <a:rPr lang="ru-RU" sz="2800" dirty="0" smtClean="0"/>
              <a:t>Каждая </a:t>
            </a:r>
            <a:r>
              <a:rPr lang="ru-RU" sz="2800" dirty="0"/>
              <a:t>фигура означает один этап процесса решения задачи и называется блоком. </a:t>
            </a:r>
            <a:endParaRPr lang="ru-RU" sz="2800" dirty="0" smtClean="0"/>
          </a:p>
          <a:p>
            <a:r>
              <a:rPr lang="ru-RU" sz="2800" dirty="0" smtClean="0"/>
              <a:t>Порядок </a:t>
            </a:r>
            <a:r>
              <a:rPr lang="ru-RU" sz="2800" dirty="0"/>
              <a:t>выполнения этапов указывается </a:t>
            </a:r>
            <a:r>
              <a:rPr lang="ru-RU" sz="2800" b="1" dirty="0"/>
              <a:t>стрелками</a:t>
            </a:r>
            <a:r>
              <a:rPr lang="ru-RU" sz="2800" dirty="0"/>
              <a:t>, соединяющими блоки. 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466000" y="4216710"/>
            <a:ext cx="10780857" cy="1872191"/>
            <a:chOff x="541543" y="4085526"/>
            <a:chExt cx="10780857" cy="1872191"/>
          </a:xfrm>
        </p:grpSpPr>
        <p:sp>
          <p:nvSpPr>
            <p:cNvPr id="5" name="Овал 4"/>
            <p:cNvSpPr/>
            <p:nvPr/>
          </p:nvSpPr>
          <p:spPr>
            <a:xfrm>
              <a:off x="541543" y="4248665"/>
              <a:ext cx="1481667" cy="499534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124812" y="4259301"/>
              <a:ext cx="368081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dirty="0" smtClean="0"/>
                <a:t>Начало или конец цикла</a:t>
              </a:r>
              <a:endParaRPr lang="ru-RU" sz="2400" dirty="0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92344" y="5052999"/>
              <a:ext cx="1380067" cy="55033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124812" y="5126720"/>
              <a:ext cx="332494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dirty="0" smtClean="0"/>
                <a:t>Какое-либо действие </a:t>
              </a:r>
            </a:p>
            <a:p>
              <a:r>
                <a:rPr lang="ru-RU" sz="2400" dirty="0" smtClean="0"/>
                <a:t>или процесс</a:t>
              </a:r>
              <a:endParaRPr lang="ru-RU" sz="2400" dirty="0"/>
            </a:p>
          </p:txBody>
        </p:sp>
        <p:sp>
          <p:nvSpPr>
            <p:cNvPr id="9" name="Блок-схема: решение 8"/>
            <p:cNvSpPr/>
            <p:nvPr/>
          </p:nvSpPr>
          <p:spPr>
            <a:xfrm>
              <a:off x="6135962" y="4985023"/>
              <a:ext cx="1600200" cy="541867"/>
            </a:xfrm>
            <a:prstGeom prst="flowChartDecisio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888563" y="5052999"/>
              <a:ext cx="277992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dirty="0" smtClean="0"/>
                <a:t>Проверка условий</a:t>
              </a:r>
              <a:endParaRPr lang="ru-RU" sz="2400" dirty="0"/>
            </a:p>
          </p:txBody>
        </p:sp>
        <p:sp>
          <p:nvSpPr>
            <p:cNvPr id="11" name="Блок-схема: данные 10"/>
            <p:cNvSpPr/>
            <p:nvPr/>
          </p:nvSpPr>
          <p:spPr>
            <a:xfrm>
              <a:off x="6246028" y="4085526"/>
              <a:ext cx="1380067" cy="533400"/>
            </a:xfrm>
            <a:prstGeom prst="flowChartInputOutpu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736162" y="4129100"/>
              <a:ext cx="358623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dirty="0" smtClean="0"/>
                <a:t>Ввод или вывод данных</a:t>
              </a:r>
              <a:endParaRPr lang="ru-RU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813127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820" y="277360"/>
            <a:ext cx="8596668" cy="1320800"/>
          </a:xfrm>
        </p:spPr>
        <p:txBody>
          <a:bodyPr/>
          <a:lstStyle/>
          <a:p>
            <a:r>
              <a:rPr lang="ru-RU" dirty="0"/>
              <a:t>Пример блок – схемы алгоритма: 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1915886" y="1270000"/>
            <a:ext cx="6183085" cy="5588000"/>
            <a:chOff x="1915886" y="1270000"/>
            <a:chExt cx="6183085" cy="5588000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1915886" y="1270000"/>
              <a:ext cx="6183085" cy="5588000"/>
              <a:chOff x="1915886" y="1270000"/>
              <a:chExt cx="6183085" cy="5588000"/>
            </a:xfrm>
          </p:grpSpPr>
          <p:grpSp>
            <p:nvGrpSpPr>
              <p:cNvPr id="6" name="Группа 5"/>
              <p:cNvGrpSpPr/>
              <p:nvPr/>
            </p:nvGrpSpPr>
            <p:grpSpPr>
              <a:xfrm>
                <a:off x="1915886" y="1270000"/>
                <a:ext cx="6183085" cy="5588000"/>
                <a:chOff x="1915886" y="1270000"/>
                <a:chExt cx="6183085" cy="5588000"/>
              </a:xfrm>
            </p:grpSpPr>
            <p:pic>
              <p:nvPicPr>
                <p:cNvPr id="4" name="Рисунок 3"/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39921" t="21392" r="35714" b="30256"/>
                <a:stretch/>
              </p:blipFill>
              <p:spPr>
                <a:xfrm>
                  <a:off x="1915886" y="1270000"/>
                  <a:ext cx="5080000" cy="5460587"/>
                </a:xfrm>
                <a:prstGeom prst="rect">
                  <a:avLst/>
                </a:prstGeom>
              </p:spPr>
            </p:pic>
            <p:sp>
              <p:nvSpPr>
                <p:cNvPr id="5" name="Прямоугольник 4"/>
                <p:cNvSpPr/>
                <p:nvPr/>
              </p:nvSpPr>
              <p:spPr>
                <a:xfrm>
                  <a:off x="5921829" y="5558971"/>
                  <a:ext cx="2177142" cy="129902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8" name="Прямоугольник 7"/>
              <p:cNvSpPr/>
              <p:nvPr/>
            </p:nvSpPr>
            <p:spPr>
              <a:xfrm>
                <a:off x="3033486" y="1270000"/>
                <a:ext cx="3033485" cy="54326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7" name="Овал 6"/>
            <p:cNvSpPr/>
            <p:nvPr/>
          </p:nvSpPr>
          <p:spPr>
            <a:xfrm>
              <a:off x="3418114" y="1365932"/>
              <a:ext cx="2075543" cy="464457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Начало</a:t>
              </a:r>
              <a:endPara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70771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Линейный </a:t>
            </a:r>
            <a:r>
              <a:rPr lang="ru-RU" dirty="0" smtClean="0"/>
              <a:t>алгоритм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048" y="2045494"/>
            <a:ext cx="6799363" cy="3880773"/>
          </a:xfrm>
        </p:spPr>
        <p:txBody>
          <a:bodyPr>
            <a:normAutofit/>
          </a:bodyPr>
          <a:lstStyle/>
          <a:p>
            <a:r>
              <a:rPr lang="ru-RU" sz="2800" dirty="0"/>
              <a:t>Линейным алгоритмом называют алгоритм, в котором команды выполняются последовательно одна за другой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7771773" y="1270000"/>
            <a:ext cx="3004457" cy="4713514"/>
            <a:chOff x="7771773" y="1270000"/>
            <a:chExt cx="3004457" cy="4713514"/>
          </a:xfrm>
        </p:grpSpPr>
        <p:pic>
          <p:nvPicPr>
            <p:cNvPr id="2050" name="Picture 2" descr="http://images.myshared.ru/4/51972/slide_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63" t="17524" r="52708"/>
            <a:stretch/>
          </p:blipFill>
          <p:spPr bwMode="auto">
            <a:xfrm>
              <a:off x="7771773" y="1270000"/>
              <a:ext cx="3004457" cy="47135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9690100" y="2162629"/>
              <a:ext cx="397329" cy="2467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2010132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69257"/>
          </a:xfrm>
        </p:spPr>
        <p:txBody>
          <a:bodyPr/>
          <a:lstStyle/>
          <a:p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13" name="Объект 12"/>
          <p:cNvSpPr>
            <a:spLocks noGrp="1"/>
          </p:cNvSpPr>
          <p:nvPr>
            <p:ph idx="1"/>
          </p:nvPr>
        </p:nvSpPr>
        <p:spPr>
          <a:xfrm>
            <a:off x="335935" y="1378857"/>
            <a:ext cx="10259494" cy="4990125"/>
          </a:xfrm>
        </p:spPr>
        <p:txBody>
          <a:bodyPr>
            <a:noAutofit/>
          </a:bodyPr>
          <a:lstStyle/>
          <a:p>
            <a:pPr lvl="0"/>
            <a:r>
              <a:rPr lang="ru-RU" sz="2800" dirty="0"/>
              <a:t>Даны длины сторон треугольника A, B, C. Найти площадь треугольника S. Составьте блок-схему алгоритма решения поставленной задачи.</a:t>
            </a:r>
          </a:p>
          <a:p>
            <a:pPr lvl="0"/>
            <a:r>
              <a:rPr lang="ru-RU" sz="2800" dirty="0"/>
              <a:t>Даны координаты вершин треугольника АВС. Найти его площадь. Составьте блок-схему алгоритма решения поставленной задачи.</a:t>
            </a:r>
          </a:p>
          <a:p>
            <a:r>
              <a:rPr lang="ru-RU" sz="2800" dirty="0" smtClean="0"/>
              <a:t>Составьте блок-схему </a:t>
            </a:r>
            <a:r>
              <a:rPr lang="ru-RU" sz="2800" dirty="0"/>
              <a:t>вычисления значения некоторой </a:t>
            </a:r>
            <a:r>
              <a:rPr lang="ru-RU" sz="2800" dirty="0" smtClean="0"/>
              <a:t>функции</a:t>
            </a:r>
            <a:r>
              <a:rPr lang="en-US" sz="2800" dirty="0" smtClean="0"/>
              <a:t> Y</a:t>
            </a:r>
            <a:r>
              <a:rPr lang="ru-RU" sz="2800" dirty="0" smtClean="0"/>
              <a:t>. </a:t>
            </a:r>
          </a:p>
          <a:p>
            <a:endParaRPr lang="ru-RU" sz="2400" dirty="0"/>
          </a:p>
        </p:txBody>
      </p:sp>
      <p:pic>
        <p:nvPicPr>
          <p:cNvPr id="23" name="Рисунок 22" descr="Схема7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824" y="4699159"/>
            <a:ext cx="1830059" cy="7898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16241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Алгоритм структуры «ветвление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4133" y="1352282"/>
            <a:ext cx="10135809" cy="5251718"/>
          </a:xfrm>
        </p:spPr>
        <p:txBody>
          <a:bodyPr>
            <a:normAutofit/>
          </a:bodyPr>
          <a:lstStyle/>
          <a:p>
            <a:r>
              <a:rPr lang="ru-RU" sz="2400" dirty="0"/>
              <a:t>Алгоритм в котором в зависимости от поставленного условия выполняется та или иная последовательность команд. </a:t>
            </a:r>
            <a:endParaRPr lang="ru-RU" sz="2400" dirty="0" smtClean="0"/>
          </a:p>
          <a:p>
            <a:r>
              <a:rPr lang="ru-RU" sz="2400" b="1" dirty="0" smtClean="0"/>
              <a:t>Условие</a:t>
            </a:r>
            <a:r>
              <a:rPr lang="ru-RU" sz="2400" dirty="0" smtClean="0"/>
              <a:t> </a:t>
            </a:r>
            <a:r>
              <a:rPr lang="ru-RU" sz="2400" dirty="0"/>
              <a:t>(условное выражение) – высказывание на естественном или формальном языке, которое может быть истинным или ложным. </a:t>
            </a:r>
            <a:r>
              <a:rPr lang="ru-RU" sz="2400" dirty="0" smtClean="0"/>
              <a:t>Примеры</a:t>
            </a:r>
            <a:r>
              <a:rPr lang="ru-RU" sz="2400" dirty="0"/>
              <a:t>: «погода солнечная» или «А=В». </a:t>
            </a:r>
            <a:endParaRPr lang="ru-RU" sz="2400" dirty="0" smtClean="0"/>
          </a:p>
          <a:p>
            <a:r>
              <a:rPr lang="ru-RU" sz="2400" dirty="0" smtClean="0"/>
              <a:t>Например</a:t>
            </a:r>
            <a:r>
              <a:rPr lang="ru-RU" sz="2400" dirty="0"/>
              <a:t>: Пойдет направо песнь заводит, налево сказку говорит</a:t>
            </a:r>
            <a:r>
              <a:rPr lang="ru-RU" sz="2400" dirty="0" smtClean="0"/>
              <a:t>…</a:t>
            </a:r>
            <a:endParaRPr lang="ru-RU" sz="2400" dirty="0"/>
          </a:p>
        </p:txBody>
      </p:sp>
      <p:sp>
        <p:nvSpPr>
          <p:cNvPr id="4" name="Блок-схема: решение 3"/>
          <p:cNvSpPr/>
          <p:nvPr/>
        </p:nvSpPr>
        <p:spPr>
          <a:xfrm>
            <a:off x="3941847" y="4383315"/>
            <a:ext cx="2887125" cy="1117598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Идет налево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53029" y="5544457"/>
            <a:ext cx="2220685" cy="870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Песнь заводит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828972" y="5617028"/>
            <a:ext cx="2220685" cy="870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Сказку говорит</a:t>
            </a:r>
            <a:endParaRPr lang="ru-RU" sz="2400" dirty="0"/>
          </a:p>
        </p:txBody>
      </p:sp>
      <p:cxnSp>
        <p:nvCxnSpPr>
          <p:cNvPr id="8" name="Соединительная линия уступом 7"/>
          <p:cNvCxnSpPr>
            <a:stCxn id="4" idx="1"/>
            <a:endCxn id="5" idx="0"/>
          </p:cNvCxnSpPr>
          <p:nvPr/>
        </p:nvCxnSpPr>
        <p:spPr>
          <a:xfrm rot="10800000" flipV="1">
            <a:off x="2663373" y="4942113"/>
            <a:ext cx="1278475" cy="602343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Соединительная линия уступом 10"/>
          <p:cNvCxnSpPr>
            <a:stCxn id="4" idx="3"/>
            <a:endCxn id="6" idx="0"/>
          </p:cNvCxnSpPr>
          <p:nvPr/>
        </p:nvCxnSpPr>
        <p:spPr>
          <a:xfrm>
            <a:off x="6828972" y="4942114"/>
            <a:ext cx="1110343" cy="674914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831504" y="4588316"/>
            <a:ext cx="939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Истина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6899014" y="4558659"/>
            <a:ext cx="750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Ложь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819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фрагмента блок – схемы </a:t>
            </a:r>
            <a:r>
              <a:rPr lang="ru-RU" dirty="0" smtClean="0"/>
              <a:t>алгоритма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ru-RU" sz="2800" dirty="0" smtClean="0"/>
                  <a:t>Найдите значение выражения </a:t>
                </a:r>
                <a14:m>
                  <m:oMath xmlns:m="http://schemas.openxmlformats.org/officeDocument/2006/math">
                    <m:r>
                      <a:rPr lang="ru-RU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√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х</m:t>
                    </m:r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851" t="-6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Группа 10"/>
          <p:cNvGrpSpPr/>
          <p:nvPr/>
        </p:nvGrpSpPr>
        <p:grpSpPr>
          <a:xfrm>
            <a:off x="972458" y="3048690"/>
            <a:ext cx="7496628" cy="2104570"/>
            <a:chOff x="1553029" y="4383315"/>
            <a:chExt cx="7496628" cy="2104570"/>
          </a:xfrm>
        </p:grpSpPr>
        <p:sp>
          <p:nvSpPr>
            <p:cNvPr id="4" name="Блок-схема: решение 3"/>
            <p:cNvSpPr/>
            <p:nvPr/>
          </p:nvSpPr>
          <p:spPr>
            <a:xfrm>
              <a:off x="3941847" y="4383315"/>
              <a:ext cx="2887125" cy="1117598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dirty="0" smtClean="0"/>
                <a:t>х≥0</a:t>
              </a:r>
              <a:endParaRPr lang="ru-RU" sz="28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Прямоугольник 4"/>
                <p:cNvSpPr/>
                <p:nvPr/>
              </p:nvSpPr>
              <p:spPr>
                <a:xfrm>
                  <a:off x="1553029" y="5544457"/>
                  <a:ext cx="2220685" cy="870857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2400" dirty="0" smtClean="0"/>
                    <a:t>А=</a:t>
                  </a:r>
                  <a:r>
                    <a:rPr lang="ru-RU" sz="2400" dirty="0">
                      <a:ea typeface="Cambria Math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ru-RU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√х</m:t>
                      </m:r>
                    </m:oMath>
                  </a14:m>
                  <a:endParaRPr lang="ru-RU" sz="2400" dirty="0"/>
                </a:p>
              </p:txBody>
            </p:sp>
          </mc:Choice>
          <mc:Fallback xmlns="">
            <p:sp>
              <p:nvSpPr>
                <p:cNvPr id="5" name="Прямоугольник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53029" y="5544457"/>
                  <a:ext cx="2220685" cy="870857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Прямоугольник 5"/>
            <p:cNvSpPr/>
            <p:nvPr/>
          </p:nvSpPr>
          <p:spPr>
            <a:xfrm>
              <a:off x="6828972" y="5617028"/>
              <a:ext cx="2220685" cy="87085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dirty="0" smtClean="0"/>
                <a:t>Нет решения</a:t>
              </a:r>
              <a:endParaRPr lang="ru-RU" sz="2400" dirty="0"/>
            </a:p>
          </p:txBody>
        </p:sp>
        <p:cxnSp>
          <p:nvCxnSpPr>
            <p:cNvPr id="7" name="Соединительная линия уступом 6"/>
            <p:cNvCxnSpPr>
              <a:stCxn id="4" idx="1"/>
              <a:endCxn id="5" idx="0"/>
            </p:cNvCxnSpPr>
            <p:nvPr/>
          </p:nvCxnSpPr>
          <p:spPr>
            <a:xfrm rot="10800000" flipV="1">
              <a:off x="2663373" y="4942113"/>
              <a:ext cx="1278475" cy="602343"/>
            </a:xfrm>
            <a:prstGeom prst="bentConnector2">
              <a:avLst/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" name="Соединительная линия уступом 7"/>
            <p:cNvCxnSpPr>
              <a:stCxn id="4" idx="3"/>
              <a:endCxn id="6" idx="0"/>
            </p:cNvCxnSpPr>
            <p:nvPr/>
          </p:nvCxnSpPr>
          <p:spPr>
            <a:xfrm>
              <a:off x="6828972" y="4942114"/>
              <a:ext cx="1110343" cy="674914"/>
            </a:xfrm>
            <a:prstGeom prst="bentConnector2">
              <a:avLst/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2831504" y="4588316"/>
              <a:ext cx="9396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/>
                <a:t>Истина</a:t>
              </a:r>
              <a:endParaRPr lang="ru-RU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899014" y="4558659"/>
              <a:ext cx="7505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/>
                <a:t>Ложь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342944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77372"/>
            <a:ext cx="8596668" cy="1320800"/>
          </a:xfrm>
        </p:spPr>
        <p:txBody>
          <a:bodyPr/>
          <a:lstStyle/>
          <a:p>
            <a:r>
              <a:rPr lang="ru-RU" dirty="0"/>
              <a:t>Прочитайте блок - схему алгоритма:.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13" name="Группа 12"/>
          <p:cNvGrpSpPr/>
          <p:nvPr/>
        </p:nvGrpSpPr>
        <p:grpSpPr>
          <a:xfrm>
            <a:off x="2481943" y="1270000"/>
            <a:ext cx="4702628" cy="5510775"/>
            <a:chOff x="2481943" y="1270000"/>
            <a:chExt cx="4702628" cy="5510775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2"/>
            <a:srcRect l="43254" t="24616" r="37937" b="30843"/>
            <a:stretch/>
          </p:blipFill>
          <p:spPr>
            <a:xfrm>
              <a:off x="2481943" y="1270000"/>
              <a:ext cx="4296228" cy="5510775"/>
            </a:xfrm>
            <a:prstGeom prst="rect">
              <a:avLst/>
            </a:prstGeom>
          </p:spPr>
        </p:pic>
        <p:sp>
          <p:nvSpPr>
            <p:cNvPr id="12" name="Прямоугольник 11"/>
            <p:cNvSpPr/>
            <p:nvPr/>
          </p:nvSpPr>
          <p:spPr>
            <a:xfrm>
              <a:off x="6168571" y="6041362"/>
              <a:ext cx="1016000" cy="70778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12620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Алгоритм. Свойства </a:t>
            </a:r>
            <a:r>
              <a:rPr lang="ru-RU" b="1" dirty="0" smtClean="0"/>
              <a:t>алгоритма.</a:t>
            </a:r>
            <a:r>
              <a:rPr lang="ru-RU" b="1" dirty="0"/>
              <a:t>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9093" y="1442434"/>
            <a:ext cx="10522039" cy="512579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800" dirty="0"/>
              <a:t>Алгоритм - это чёткое описание последовательности действий, которые должен выполнить исполнитель для достижения конкретной цели. </a:t>
            </a:r>
            <a:endParaRPr lang="ru-RU" sz="2800" dirty="0" smtClean="0"/>
          </a:p>
          <a:p>
            <a:pPr marL="0" indent="0">
              <a:buNone/>
            </a:pPr>
            <a:r>
              <a:rPr lang="ru-RU" sz="2400" dirty="0" smtClean="0"/>
              <a:t>Примеры</a:t>
            </a:r>
            <a:r>
              <a:rPr lang="ru-RU" sz="2400" dirty="0"/>
              <a:t>: </a:t>
            </a:r>
            <a:endParaRPr lang="ru-RU" sz="2400" dirty="0" smtClean="0"/>
          </a:p>
          <a:p>
            <a:pPr>
              <a:buAutoNum type="arabicParenR"/>
            </a:pPr>
            <a:r>
              <a:rPr lang="ru-RU" sz="2400" dirty="0" smtClean="0"/>
              <a:t>кулинарные рецепты</a:t>
            </a:r>
          </a:p>
          <a:p>
            <a:pPr>
              <a:buAutoNum type="arabicParenR"/>
            </a:pPr>
            <a:r>
              <a:rPr lang="ru-RU" sz="2400" dirty="0" smtClean="0"/>
              <a:t>правило </a:t>
            </a:r>
            <a:r>
              <a:rPr lang="ru-RU" sz="2400" dirty="0"/>
              <a:t>решения квадратного </a:t>
            </a:r>
            <a:r>
              <a:rPr lang="ru-RU" sz="2400" dirty="0" smtClean="0"/>
              <a:t>уравнения</a:t>
            </a:r>
          </a:p>
          <a:p>
            <a:pPr>
              <a:buAutoNum type="arabicParenR"/>
            </a:pPr>
            <a:r>
              <a:rPr lang="ru-RU" sz="2400" dirty="0" smtClean="0"/>
              <a:t>инструкция </a:t>
            </a:r>
            <a:r>
              <a:rPr lang="ru-RU" sz="2400" dirty="0"/>
              <a:t>по подключению Интернета… </a:t>
            </a:r>
            <a:endParaRPr lang="ru-RU" sz="2400" dirty="0" smtClean="0"/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Алгоритм </a:t>
            </a:r>
            <a:r>
              <a:rPr lang="ru-RU" sz="2800" dirty="0"/>
              <a:t>содержит несколько шагов. </a:t>
            </a:r>
            <a:endParaRPr lang="ru-RU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/>
              <a:t>Шаг </a:t>
            </a:r>
            <a:r>
              <a:rPr lang="ru-RU" sz="2800" dirty="0"/>
              <a:t>– отдельное законченное действие. </a:t>
            </a:r>
          </a:p>
        </p:txBody>
      </p:sp>
    </p:spTree>
    <p:extLst>
      <p:ext uri="{BB962C8B-B14F-4D97-AF65-F5344CB8AC3E}">
        <p14:creationId xmlns:p14="http://schemas.microsoft.com/office/powerpoint/2010/main" val="1198525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Составьте фрагмент блок – схемы для следующих выражений: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2160589"/>
            <a:ext cx="9758437" cy="3880773"/>
          </a:xfrm>
        </p:spPr>
        <p:txBody>
          <a:bodyPr>
            <a:normAutofit/>
          </a:bodyPr>
          <a:lstStyle/>
          <a:p>
            <a:r>
              <a:rPr lang="ru-RU" sz="2800" dirty="0"/>
              <a:t>а) если будет штормовое предупреждение, то уроки отменят; </a:t>
            </a:r>
            <a:endParaRPr lang="ru-RU" sz="2800" dirty="0" smtClean="0"/>
          </a:p>
          <a:p>
            <a:r>
              <a:rPr lang="ru-RU" sz="2800" dirty="0" smtClean="0"/>
              <a:t>б</a:t>
            </a:r>
            <a:r>
              <a:rPr lang="ru-RU" sz="2800" dirty="0"/>
              <a:t>) если будет тепло и на календаре 2 июня, то наступили летние каникулы. </a:t>
            </a:r>
            <a:r>
              <a:rPr lang="ru-RU" sz="2800" dirty="0" smtClean="0"/>
              <a:t>Учтите</a:t>
            </a:r>
            <a:r>
              <a:rPr lang="ru-RU" sz="2800" dirty="0"/>
              <a:t>, что в этом случае используется сложное условие, которое записывается как 2 простых объединённых связкой OR или END. </a:t>
            </a:r>
          </a:p>
        </p:txBody>
      </p:sp>
    </p:spTree>
    <p:extLst>
      <p:ext uri="{BB962C8B-B14F-4D97-AF65-F5344CB8AC3E}">
        <p14:creationId xmlns:p14="http://schemas.microsoft.com/office/powerpoint/2010/main" val="50755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66486"/>
            <a:ext cx="8596668" cy="1320800"/>
          </a:xfrm>
        </p:spPr>
        <p:txBody>
          <a:bodyPr/>
          <a:lstStyle/>
          <a:p>
            <a:r>
              <a:rPr lang="ru-RU" dirty="0" smtClean="0"/>
              <a:t>Задание №1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05845"/>
            <a:ext cx="5578949" cy="4196669"/>
          </a:xfrm>
        </p:spPr>
        <p:txBody>
          <a:bodyPr>
            <a:normAutofit/>
          </a:bodyPr>
          <a:lstStyle/>
          <a:p>
            <a:r>
              <a:rPr lang="ru-RU" sz="2800" dirty="0"/>
              <a:t>Опишите структуру алгоритма. </a:t>
            </a:r>
            <a:endParaRPr lang="ru-RU" sz="2800" dirty="0" smtClean="0"/>
          </a:p>
          <a:p>
            <a:r>
              <a:rPr lang="ru-RU" sz="2800" dirty="0" smtClean="0"/>
              <a:t>Назовите</a:t>
            </a:r>
            <a:r>
              <a:rPr lang="ru-RU" sz="2800" dirty="0"/>
              <a:t>, чему будет равно </a:t>
            </a:r>
          </a:p>
          <a:p>
            <a:pPr marL="0" indent="363538">
              <a:buNone/>
            </a:pPr>
            <a:r>
              <a:rPr lang="ru-RU" sz="2800" dirty="0" smtClean="0"/>
              <a:t>a</a:t>
            </a:r>
            <a:r>
              <a:rPr lang="ru-RU" sz="2800" baseline="-25000" dirty="0" smtClean="0"/>
              <a:t>10</a:t>
            </a:r>
            <a:r>
              <a:rPr lang="ru-RU" sz="2800" dirty="0"/>
              <a:t>, если </a:t>
            </a:r>
            <a:r>
              <a:rPr lang="ru-RU" sz="2800" dirty="0" smtClean="0"/>
              <a:t>а</a:t>
            </a:r>
            <a:r>
              <a:rPr lang="ru-RU" sz="2800" baseline="-25000" dirty="0"/>
              <a:t>1</a:t>
            </a:r>
            <a:r>
              <a:rPr lang="ru-RU" sz="2800" dirty="0" smtClean="0"/>
              <a:t> </a:t>
            </a:r>
            <a:r>
              <a:rPr lang="ru-RU" sz="2800" dirty="0"/>
              <a:t>= 4 и </a:t>
            </a:r>
            <a:r>
              <a:rPr lang="ru-RU" sz="2800" dirty="0" smtClean="0"/>
              <a:t>а</a:t>
            </a:r>
            <a:r>
              <a:rPr lang="ru-RU" sz="2800" baseline="-25000" dirty="0"/>
              <a:t>2</a:t>
            </a:r>
            <a:r>
              <a:rPr lang="ru-RU" sz="2800" dirty="0" smtClean="0"/>
              <a:t> </a:t>
            </a:r>
            <a:r>
              <a:rPr lang="ru-RU" sz="2800" dirty="0"/>
              <a:t>=9. </a:t>
            </a:r>
            <a:endParaRPr lang="ru-RU" sz="2800" dirty="0" smtClean="0"/>
          </a:p>
          <a:p>
            <a:r>
              <a:rPr lang="ru-RU" sz="2800" dirty="0" smtClean="0"/>
              <a:t>Сформулируйте </a:t>
            </a:r>
            <a:r>
              <a:rPr lang="ru-RU" sz="2800" dirty="0"/>
              <a:t>задачу которую реализует данная блок – схема. </a:t>
            </a:r>
          </a:p>
        </p:txBody>
      </p:sp>
      <p:sp>
        <p:nvSpPr>
          <p:cNvPr id="4" name="Овал 3"/>
          <p:cNvSpPr/>
          <p:nvPr/>
        </p:nvSpPr>
        <p:spPr>
          <a:xfrm>
            <a:off x="6908800" y="747486"/>
            <a:ext cx="1712686" cy="5225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Начало</a:t>
            </a:r>
            <a:endParaRPr lang="ru-RU" sz="2400" dirty="0"/>
          </a:p>
        </p:txBody>
      </p:sp>
      <p:sp>
        <p:nvSpPr>
          <p:cNvPr id="5" name="Блок-схема: данные 4"/>
          <p:cNvSpPr/>
          <p:nvPr/>
        </p:nvSpPr>
        <p:spPr>
          <a:xfrm>
            <a:off x="6219370" y="1665513"/>
            <a:ext cx="3091543" cy="464457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Ввод а</a:t>
            </a:r>
            <a:r>
              <a:rPr lang="ru-RU" sz="2400" baseline="-25000" dirty="0"/>
              <a:t>1</a:t>
            </a:r>
            <a:r>
              <a:rPr lang="ru-RU" sz="2400" dirty="0" smtClean="0"/>
              <a:t>, а</a:t>
            </a:r>
            <a:r>
              <a:rPr lang="ru-RU" sz="2400" baseline="-25000" dirty="0" smtClean="0"/>
              <a:t>2</a:t>
            </a:r>
            <a:endParaRPr lang="ru-RU" sz="2400" baseline="-25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647542" y="2478313"/>
            <a:ext cx="2235200" cy="7257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d=a</a:t>
            </a:r>
            <a:r>
              <a:rPr lang="en-US" sz="2400" baseline="-25000" dirty="0"/>
              <a:t>2</a:t>
            </a:r>
            <a:r>
              <a:rPr lang="en-US" sz="2400" dirty="0" smtClean="0"/>
              <a:t>-a</a:t>
            </a:r>
            <a:r>
              <a:rPr lang="en-US" sz="2400" baseline="-25000" dirty="0"/>
              <a:t>1</a:t>
            </a:r>
            <a:endParaRPr lang="ru-RU" sz="2400" baseline="-25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633028" y="3519715"/>
            <a:ext cx="2249714" cy="7257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a</a:t>
            </a:r>
            <a:r>
              <a:rPr lang="en-US" sz="2400" baseline="-25000" dirty="0"/>
              <a:t>10</a:t>
            </a:r>
            <a:r>
              <a:rPr lang="en-US" sz="2400" dirty="0" smtClean="0"/>
              <a:t>=a</a:t>
            </a:r>
            <a:r>
              <a:rPr lang="en-US" sz="2400" baseline="-25000" dirty="0"/>
              <a:t>1</a:t>
            </a:r>
            <a:r>
              <a:rPr lang="en-US" sz="2400" dirty="0" smtClean="0"/>
              <a:t>+d(d-5)</a:t>
            </a:r>
            <a:endParaRPr lang="ru-RU" sz="2400" dirty="0"/>
          </a:p>
        </p:txBody>
      </p:sp>
      <p:sp>
        <p:nvSpPr>
          <p:cNvPr id="8" name="Блок-схема: данные 7"/>
          <p:cNvSpPr/>
          <p:nvPr/>
        </p:nvSpPr>
        <p:spPr>
          <a:xfrm>
            <a:off x="6230569" y="4593773"/>
            <a:ext cx="3054632" cy="468083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Вывод </a:t>
            </a:r>
            <a:r>
              <a:rPr lang="ru-RU" sz="2400" baseline="-25000" dirty="0"/>
              <a:t>а10</a:t>
            </a:r>
          </a:p>
        </p:txBody>
      </p:sp>
      <p:sp>
        <p:nvSpPr>
          <p:cNvPr id="9" name="Овал 8"/>
          <p:cNvSpPr/>
          <p:nvPr/>
        </p:nvSpPr>
        <p:spPr>
          <a:xfrm>
            <a:off x="6908800" y="5461004"/>
            <a:ext cx="1712686" cy="5225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Конец</a:t>
            </a:r>
            <a:endParaRPr lang="ru-RU" dirty="0"/>
          </a:p>
        </p:txBody>
      </p:sp>
      <p:cxnSp>
        <p:nvCxnSpPr>
          <p:cNvPr id="11" name="Прямая со стрелкой 10"/>
          <p:cNvCxnSpPr>
            <a:stCxn id="4" idx="4"/>
            <a:endCxn id="5" idx="1"/>
          </p:cNvCxnSpPr>
          <p:nvPr/>
        </p:nvCxnSpPr>
        <p:spPr>
          <a:xfrm flipH="1">
            <a:off x="7765142" y="1270000"/>
            <a:ext cx="1" cy="39551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5" idx="4"/>
            <a:endCxn id="6" idx="0"/>
          </p:cNvCxnSpPr>
          <p:nvPr/>
        </p:nvCxnSpPr>
        <p:spPr>
          <a:xfrm>
            <a:off x="7765142" y="2129970"/>
            <a:ext cx="0" cy="3483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6" idx="2"/>
            <a:endCxn id="7" idx="0"/>
          </p:cNvCxnSpPr>
          <p:nvPr/>
        </p:nvCxnSpPr>
        <p:spPr>
          <a:xfrm flipH="1">
            <a:off x="7757885" y="3204028"/>
            <a:ext cx="7257" cy="31568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7" idx="2"/>
            <a:endCxn id="8" idx="1"/>
          </p:cNvCxnSpPr>
          <p:nvPr/>
        </p:nvCxnSpPr>
        <p:spPr>
          <a:xfrm>
            <a:off x="7757885" y="4245429"/>
            <a:ext cx="0" cy="3483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8" idx="4"/>
            <a:endCxn id="9" idx="0"/>
          </p:cNvCxnSpPr>
          <p:nvPr/>
        </p:nvCxnSpPr>
        <p:spPr>
          <a:xfrm>
            <a:off x="7757885" y="5061856"/>
            <a:ext cx="7258" cy="39914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44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0552" y="274413"/>
            <a:ext cx="8596668" cy="1320800"/>
          </a:xfrm>
        </p:spPr>
        <p:txBody>
          <a:bodyPr/>
          <a:lstStyle/>
          <a:p>
            <a:r>
              <a:rPr lang="ru-RU" dirty="0"/>
              <a:t>Задание </a:t>
            </a:r>
            <a:r>
              <a:rPr lang="ru-RU" dirty="0" smtClean="0"/>
              <a:t>№2</a:t>
            </a:r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329761" y="934813"/>
            <a:ext cx="6537326" cy="41966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/>
              <a:t>Опишите структуру алгоритма. </a:t>
            </a:r>
          </a:p>
          <a:p>
            <a:r>
              <a:rPr lang="ru-RU" sz="2400" dirty="0" smtClean="0"/>
              <a:t>Назовите, какой будет ответ, </a:t>
            </a:r>
          </a:p>
          <a:p>
            <a:pPr marL="0" indent="363538">
              <a:buNone/>
            </a:pPr>
            <a:r>
              <a:rPr lang="ru-RU" sz="2400" dirty="0" smtClean="0"/>
              <a:t>если а = 2, в=5 с=3</a:t>
            </a:r>
          </a:p>
          <a:p>
            <a:r>
              <a:rPr lang="ru-RU" sz="2400" dirty="0" smtClean="0"/>
              <a:t>Сформулируйте задачу которую реализует данная блок – схема. </a:t>
            </a:r>
            <a:endParaRPr lang="ru-RU" sz="2400" dirty="0"/>
          </a:p>
        </p:txBody>
      </p:sp>
      <p:sp>
        <p:nvSpPr>
          <p:cNvPr id="14" name="Овал 13"/>
          <p:cNvSpPr/>
          <p:nvPr/>
        </p:nvSpPr>
        <p:spPr>
          <a:xfrm>
            <a:off x="7402284" y="164204"/>
            <a:ext cx="1712686" cy="5225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Начало</a:t>
            </a:r>
            <a:endParaRPr lang="ru-RU" sz="2400" dirty="0"/>
          </a:p>
        </p:txBody>
      </p:sp>
      <p:sp>
        <p:nvSpPr>
          <p:cNvPr id="15" name="Блок-схема: данные 14"/>
          <p:cNvSpPr/>
          <p:nvPr/>
        </p:nvSpPr>
        <p:spPr>
          <a:xfrm>
            <a:off x="6712855" y="888089"/>
            <a:ext cx="3091543" cy="464457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Ввод а,</a:t>
            </a:r>
            <a:r>
              <a:rPr lang="en-US" sz="2400" dirty="0" smtClean="0"/>
              <a:t>b</a:t>
            </a:r>
            <a:r>
              <a:rPr lang="ru-RU" sz="2400" dirty="0" smtClean="0"/>
              <a:t>,</a:t>
            </a:r>
            <a:r>
              <a:rPr lang="en-US" sz="2400" dirty="0" smtClean="0"/>
              <a:t>c</a:t>
            </a:r>
            <a:endParaRPr lang="ru-RU" sz="2400" baseline="-25000" dirty="0"/>
          </a:p>
        </p:txBody>
      </p:sp>
      <p:sp>
        <p:nvSpPr>
          <p:cNvPr id="19" name="Овал 18"/>
          <p:cNvSpPr/>
          <p:nvPr/>
        </p:nvSpPr>
        <p:spPr>
          <a:xfrm>
            <a:off x="7427682" y="6285606"/>
            <a:ext cx="1712686" cy="5225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Конец</a:t>
            </a:r>
            <a:endParaRPr lang="ru-RU" dirty="0"/>
          </a:p>
        </p:txBody>
      </p:sp>
      <p:cxnSp>
        <p:nvCxnSpPr>
          <p:cNvPr id="20" name="Прямая со стрелкой 19"/>
          <p:cNvCxnSpPr>
            <a:stCxn id="14" idx="4"/>
            <a:endCxn id="15" idx="1"/>
          </p:cNvCxnSpPr>
          <p:nvPr/>
        </p:nvCxnSpPr>
        <p:spPr>
          <a:xfrm>
            <a:off x="8258627" y="686718"/>
            <a:ext cx="0" cy="20137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15" idx="4"/>
            <a:endCxn id="47" idx="0"/>
          </p:cNvCxnSpPr>
          <p:nvPr/>
        </p:nvCxnSpPr>
        <p:spPr>
          <a:xfrm flipH="1">
            <a:off x="8258626" y="1352546"/>
            <a:ext cx="1" cy="29576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25" idx="1"/>
            <a:endCxn id="56" idx="0"/>
          </p:cNvCxnSpPr>
          <p:nvPr/>
        </p:nvCxnSpPr>
        <p:spPr>
          <a:xfrm rot="10800000" flipV="1">
            <a:off x="6680664" y="2827128"/>
            <a:ext cx="503905" cy="284387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5" name="Блок-схема: решение 24"/>
          <p:cNvSpPr/>
          <p:nvPr/>
        </p:nvSpPr>
        <p:spPr>
          <a:xfrm>
            <a:off x="7184568" y="2422098"/>
            <a:ext cx="2198915" cy="81006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D&gt;</a:t>
            </a:r>
            <a:r>
              <a:rPr lang="ru-RU" sz="2400" dirty="0" smtClean="0"/>
              <a:t>0</a:t>
            </a:r>
            <a:endParaRPr lang="ru-RU" sz="2400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7133769" y="1648310"/>
            <a:ext cx="2249714" cy="496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D:=b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-4ac</a:t>
            </a:r>
            <a:endParaRPr lang="ru-RU" sz="2400" dirty="0"/>
          </a:p>
        </p:txBody>
      </p:sp>
      <p:sp>
        <p:nvSpPr>
          <p:cNvPr id="55" name="Блок-схема: данные 54"/>
          <p:cNvSpPr/>
          <p:nvPr/>
        </p:nvSpPr>
        <p:spPr>
          <a:xfrm>
            <a:off x="8784452" y="3230342"/>
            <a:ext cx="3054632" cy="468083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Корней нет</a:t>
            </a:r>
            <a:endParaRPr lang="ru-RU" sz="2400" baseline="-25000" dirty="0"/>
          </a:p>
        </p:txBody>
      </p:sp>
      <p:sp>
        <p:nvSpPr>
          <p:cNvPr id="56" name="Блок-схема: решение 55"/>
          <p:cNvSpPr/>
          <p:nvPr/>
        </p:nvSpPr>
        <p:spPr>
          <a:xfrm>
            <a:off x="5581205" y="3111516"/>
            <a:ext cx="2198915" cy="722973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D</a:t>
            </a:r>
            <a:r>
              <a:rPr lang="ru-RU" sz="2400" dirty="0" smtClean="0"/>
              <a:t>=0</a:t>
            </a:r>
            <a:endParaRPr lang="ru-RU" sz="2400" dirty="0"/>
          </a:p>
        </p:txBody>
      </p:sp>
      <p:cxnSp>
        <p:nvCxnSpPr>
          <p:cNvPr id="60" name="Соединительная линия уступом 59"/>
          <p:cNvCxnSpPr>
            <a:stCxn id="25" idx="3"/>
            <a:endCxn id="55" idx="1"/>
          </p:cNvCxnSpPr>
          <p:nvPr/>
        </p:nvCxnSpPr>
        <p:spPr>
          <a:xfrm>
            <a:off x="9383483" y="2827129"/>
            <a:ext cx="928285" cy="403213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>
            <a:stCxn id="47" idx="2"/>
            <a:endCxn id="25" idx="0"/>
          </p:cNvCxnSpPr>
          <p:nvPr/>
        </p:nvCxnSpPr>
        <p:spPr>
          <a:xfrm>
            <a:off x="8258626" y="2144500"/>
            <a:ext cx="25400" cy="27759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3" name="Прямоугольник 72"/>
          <p:cNvSpPr/>
          <p:nvPr/>
        </p:nvSpPr>
        <p:spPr>
          <a:xfrm>
            <a:off x="7249883" y="3928823"/>
            <a:ext cx="2017486" cy="7438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Х=</a:t>
            </a:r>
            <a:r>
              <a:rPr lang="en-US" sz="2400" dirty="0" smtClean="0"/>
              <a:t>-b/(2*a)</a:t>
            </a:r>
            <a:endParaRPr lang="ru-RU" sz="2400" dirty="0"/>
          </a:p>
        </p:txBody>
      </p:sp>
      <p:sp>
        <p:nvSpPr>
          <p:cNvPr id="74" name="Прямоугольник 73"/>
          <p:cNvSpPr/>
          <p:nvPr/>
        </p:nvSpPr>
        <p:spPr>
          <a:xfrm>
            <a:off x="2966707" y="3943795"/>
            <a:ext cx="3370940" cy="10178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Х</a:t>
            </a:r>
            <a:r>
              <a:rPr lang="en-US" sz="2400" dirty="0" smtClean="0"/>
              <a:t>1</a:t>
            </a:r>
            <a:r>
              <a:rPr lang="ru-RU" sz="2400" dirty="0" smtClean="0"/>
              <a:t>=</a:t>
            </a:r>
            <a:r>
              <a:rPr lang="en-US" sz="2400" dirty="0" smtClean="0"/>
              <a:t>(-</a:t>
            </a:r>
            <a:r>
              <a:rPr lang="en-US" sz="2400" dirty="0" err="1" smtClean="0"/>
              <a:t>b+sqr</a:t>
            </a:r>
            <a:r>
              <a:rPr lang="en-US" sz="2400" dirty="0" smtClean="0"/>
              <a:t>(D))/(2*a)</a:t>
            </a:r>
          </a:p>
          <a:p>
            <a:pPr algn="ctr"/>
            <a:r>
              <a:rPr lang="ru-RU" sz="2400" dirty="0" smtClean="0"/>
              <a:t>Х</a:t>
            </a:r>
            <a:r>
              <a:rPr lang="en-US" sz="2400" dirty="0" smtClean="0"/>
              <a:t>2</a:t>
            </a:r>
            <a:r>
              <a:rPr lang="ru-RU" sz="2400" dirty="0" smtClean="0"/>
              <a:t>=</a:t>
            </a:r>
            <a:r>
              <a:rPr lang="en-US" sz="2400" dirty="0"/>
              <a:t>(-</a:t>
            </a:r>
            <a:r>
              <a:rPr lang="en-US" sz="2400" dirty="0" smtClean="0"/>
              <a:t>b-</a:t>
            </a:r>
            <a:r>
              <a:rPr lang="en-US" sz="2400" dirty="0" err="1" smtClean="0"/>
              <a:t>sqr</a:t>
            </a:r>
            <a:r>
              <a:rPr lang="en-US" sz="2400" dirty="0" smtClean="0"/>
              <a:t>(D</a:t>
            </a:r>
            <a:r>
              <a:rPr lang="en-US" sz="2400" dirty="0"/>
              <a:t>))/(2*a</a:t>
            </a:r>
            <a:r>
              <a:rPr lang="en-US" sz="2400" dirty="0" smtClean="0"/>
              <a:t>)</a:t>
            </a:r>
            <a:endParaRPr lang="ru-RU" sz="2400" dirty="0"/>
          </a:p>
        </p:txBody>
      </p:sp>
      <p:cxnSp>
        <p:nvCxnSpPr>
          <p:cNvPr id="76" name="Соединительная линия уступом 75"/>
          <p:cNvCxnSpPr>
            <a:stCxn id="56" idx="1"/>
            <a:endCxn id="74" idx="0"/>
          </p:cNvCxnSpPr>
          <p:nvPr/>
        </p:nvCxnSpPr>
        <p:spPr>
          <a:xfrm rot="10800000" flipV="1">
            <a:off x="4652177" y="3473003"/>
            <a:ext cx="929028" cy="470792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8" name="Соединительная линия уступом 77"/>
          <p:cNvCxnSpPr>
            <a:stCxn id="56" idx="3"/>
            <a:endCxn id="73" idx="0"/>
          </p:cNvCxnSpPr>
          <p:nvPr/>
        </p:nvCxnSpPr>
        <p:spPr>
          <a:xfrm>
            <a:off x="7780120" y="3473003"/>
            <a:ext cx="478506" cy="455820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0" name="Блок-схема: данные 79"/>
          <p:cNvSpPr/>
          <p:nvPr/>
        </p:nvSpPr>
        <p:spPr>
          <a:xfrm>
            <a:off x="2822490" y="5344147"/>
            <a:ext cx="3659371" cy="468083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Вывод Х1, Х2</a:t>
            </a:r>
            <a:endParaRPr lang="ru-RU" sz="2400" baseline="-25000" dirty="0"/>
          </a:p>
        </p:txBody>
      </p:sp>
      <p:sp>
        <p:nvSpPr>
          <p:cNvPr id="81" name="Блок-схема: данные 80"/>
          <p:cNvSpPr/>
          <p:nvPr/>
        </p:nvSpPr>
        <p:spPr>
          <a:xfrm>
            <a:off x="6756709" y="5019231"/>
            <a:ext cx="3054632" cy="468083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Вывод Х</a:t>
            </a:r>
            <a:endParaRPr lang="ru-RU" sz="2400" baseline="-25000" dirty="0"/>
          </a:p>
        </p:txBody>
      </p:sp>
      <p:cxnSp>
        <p:nvCxnSpPr>
          <p:cNvPr id="105" name="Прямая со стрелкой 104"/>
          <p:cNvCxnSpPr>
            <a:stCxn id="74" idx="2"/>
            <a:endCxn id="80" idx="1"/>
          </p:cNvCxnSpPr>
          <p:nvPr/>
        </p:nvCxnSpPr>
        <p:spPr>
          <a:xfrm flipH="1">
            <a:off x="4652176" y="4961615"/>
            <a:ext cx="1" cy="3825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7" name="Прямая со стрелкой 106"/>
          <p:cNvCxnSpPr>
            <a:stCxn id="73" idx="2"/>
            <a:endCxn id="81" idx="1"/>
          </p:cNvCxnSpPr>
          <p:nvPr/>
        </p:nvCxnSpPr>
        <p:spPr>
          <a:xfrm>
            <a:off x="8258626" y="4672684"/>
            <a:ext cx="25399" cy="34654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2" name="Соединительная линия уступом 111"/>
          <p:cNvCxnSpPr>
            <a:stCxn id="80" idx="4"/>
            <a:endCxn id="19" idx="0"/>
          </p:cNvCxnSpPr>
          <p:nvPr/>
        </p:nvCxnSpPr>
        <p:spPr>
          <a:xfrm rot="16200000" flipH="1">
            <a:off x="6231412" y="4232993"/>
            <a:ext cx="473376" cy="3631849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4" name="Соединительная линия уступом 113"/>
          <p:cNvCxnSpPr>
            <a:stCxn id="55" idx="4"/>
            <a:endCxn id="19" idx="0"/>
          </p:cNvCxnSpPr>
          <p:nvPr/>
        </p:nvCxnSpPr>
        <p:spPr>
          <a:xfrm rot="5400000">
            <a:off x="8004307" y="3978144"/>
            <a:ext cx="2587181" cy="2027743"/>
          </a:xfrm>
          <a:prstGeom prst="bentConnector3">
            <a:avLst>
              <a:gd name="adj1" fmla="val 90393"/>
            </a:avLst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7" name="Прямая со стрелкой 116"/>
          <p:cNvCxnSpPr>
            <a:stCxn id="81" idx="4"/>
            <a:endCxn id="19" idx="0"/>
          </p:cNvCxnSpPr>
          <p:nvPr/>
        </p:nvCxnSpPr>
        <p:spPr>
          <a:xfrm>
            <a:off x="8284025" y="5487314"/>
            <a:ext cx="0" cy="7982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8" name="TextBox 117"/>
          <p:cNvSpPr txBox="1"/>
          <p:nvPr/>
        </p:nvSpPr>
        <p:spPr>
          <a:xfrm>
            <a:off x="6767276" y="2447410"/>
            <a:ext cx="436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да</a:t>
            </a:r>
            <a:endParaRPr lang="ru-RU" dirty="0"/>
          </a:p>
        </p:txBody>
      </p:sp>
      <p:sp>
        <p:nvSpPr>
          <p:cNvPr id="119" name="TextBox 118"/>
          <p:cNvSpPr txBox="1"/>
          <p:nvPr/>
        </p:nvSpPr>
        <p:spPr>
          <a:xfrm>
            <a:off x="9574954" y="2475236"/>
            <a:ext cx="545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нет</a:t>
            </a:r>
            <a:endParaRPr lang="ru-RU" dirty="0"/>
          </a:p>
        </p:txBody>
      </p:sp>
      <p:sp>
        <p:nvSpPr>
          <p:cNvPr id="120" name="TextBox 119"/>
          <p:cNvSpPr txBox="1"/>
          <p:nvPr/>
        </p:nvSpPr>
        <p:spPr>
          <a:xfrm>
            <a:off x="7801204" y="3097562"/>
            <a:ext cx="436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да</a:t>
            </a:r>
            <a:endParaRPr lang="ru-RU" dirty="0"/>
          </a:p>
        </p:txBody>
      </p:sp>
      <p:sp>
        <p:nvSpPr>
          <p:cNvPr id="122" name="TextBox 121"/>
          <p:cNvSpPr txBox="1"/>
          <p:nvPr/>
        </p:nvSpPr>
        <p:spPr>
          <a:xfrm>
            <a:off x="5035864" y="3125880"/>
            <a:ext cx="545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нет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115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/>
              <a:t>§2.13 (</a:t>
            </a:r>
            <a:r>
              <a:rPr lang="ru-RU" sz="2400" dirty="0" err="1" smtClean="0"/>
              <a:t>стр</a:t>
            </a:r>
            <a:r>
              <a:rPr lang="ru-RU" sz="2400" dirty="0" smtClean="0"/>
              <a:t> 89-101)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601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Историческая справка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0267" y="1532467"/>
            <a:ext cx="8444441" cy="5096933"/>
          </a:xfrm>
        </p:spPr>
        <p:txBody>
          <a:bodyPr>
            <a:noAutofit/>
          </a:bodyPr>
          <a:lstStyle/>
          <a:p>
            <a:r>
              <a:rPr lang="ru-RU" sz="2400" dirty="0" smtClean="0"/>
              <a:t>Великого </a:t>
            </a:r>
            <a:r>
              <a:rPr lang="ru-RU" sz="2400" dirty="0"/>
              <a:t>узбекского математика и астронома </a:t>
            </a:r>
            <a:r>
              <a:rPr lang="ru-RU" sz="2400" b="1" dirty="0"/>
              <a:t>аль-Хорезми </a:t>
            </a:r>
            <a:r>
              <a:rPr lang="ru-RU" sz="2400" dirty="0"/>
              <a:t>(жившего в 9 </a:t>
            </a:r>
            <a:r>
              <a:rPr lang="ru-RU" sz="2400" dirty="0" smtClean="0"/>
              <a:t>веке), в </a:t>
            </a:r>
            <a:r>
              <a:rPr lang="ru-RU" sz="2400" dirty="0"/>
              <a:t>своих трудах по арифметике и алгебре разработал правила выполнения четырёх арифметических операций над многозначными десятичными числами. </a:t>
            </a:r>
            <a:endParaRPr lang="ru-RU" sz="2400" dirty="0" smtClean="0"/>
          </a:p>
          <a:p>
            <a:r>
              <a:rPr lang="ru-RU" sz="2400" dirty="0" smtClean="0"/>
              <a:t>Эти </a:t>
            </a:r>
            <a:r>
              <a:rPr lang="ru-RU" sz="2400" b="1" dirty="0"/>
              <a:t>правила определяют последовательность действий</a:t>
            </a:r>
            <a:r>
              <a:rPr lang="ru-RU" sz="2400" dirty="0"/>
              <a:t>, которые необходимо выполнить, чтобы получить сумму чисел, произведение и т. д. </a:t>
            </a:r>
            <a:endParaRPr lang="ru-RU" sz="2400" dirty="0" smtClean="0"/>
          </a:p>
          <a:p>
            <a:r>
              <a:rPr lang="ru-RU" sz="2400" dirty="0" smtClean="0"/>
              <a:t>Первоначально </a:t>
            </a:r>
            <a:r>
              <a:rPr lang="ru-RU" sz="2400" dirty="0"/>
              <a:t>только эти правила и назывались алгоритмами. В дальнейшем термин «</a:t>
            </a:r>
            <a:r>
              <a:rPr lang="ru-RU" sz="2400" b="1" dirty="0"/>
              <a:t>алгоритм</a:t>
            </a:r>
            <a:r>
              <a:rPr lang="ru-RU" sz="2400" dirty="0"/>
              <a:t>» стали использовать вообще для обозначения последовательности действий, приводящей к решению проблемы. </a:t>
            </a:r>
          </a:p>
        </p:txBody>
      </p:sp>
      <p:pic>
        <p:nvPicPr>
          <p:cNvPr id="1026" name="Picture 2" descr="http://archive.computerhistory.org/resources/still-image/Khuwarizmi-Muhammad_ibn_Musa/statue_Khuwarizmi.102649723.l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4709" y="1075267"/>
            <a:ext cx="313372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349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Свойства алгоритма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1575" y="1426493"/>
            <a:ext cx="9303793" cy="4665214"/>
          </a:xfrm>
        </p:spPr>
        <p:txBody>
          <a:bodyPr>
            <a:noAutofit/>
          </a:bodyPr>
          <a:lstStyle/>
          <a:p>
            <a:r>
              <a:rPr lang="ru-RU" sz="2800" b="1" dirty="0"/>
              <a:t>Дискретность</a:t>
            </a:r>
            <a:r>
              <a:rPr lang="ru-RU" sz="2800" dirty="0"/>
              <a:t> (прерывность, раздельность) – разбиение алгоритма на шаги; </a:t>
            </a:r>
            <a:endParaRPr lang="ru-RU" sz="2800" dirty="0" smtClean="0"/>
          </a:p>
          <a:p>
            <a:r>
              <a:rPr lang="ru-RU" sz="2800" b="1" dirty="0" smtClean="0"/>
              <a:t>Понятность</a:t>
            </a:r>
            <a:r>
              <a:rPr lang="ru-RU" sz="2800" dirty="0" smtClean="0"/>
              <a:t> </a:t>
            </a:r>
            <a:r>
              <a:rPr lang="ru-RU" sz="2800" dirty="0"/>
              <a:t>– каждый шаг алгоритма должен быть понятен исполнителю</a:t>
            </a:r>
            <a:r>
              <a:rPr lang="ru-RU" sz="2800" dirty="0" smtClean="0"/>
              <a:t>;</a:t>
            </a:r>
          </a:p>
          <a:p>
            <a:r>
              <a:rPr lang="ru-RU" sz="2800" b="1" dirty="0" smtClean="0"/>
              <a:t>Точность</a:t>
            </a:r>
            <a:r>
              <a:rPr lang="ru-RU" sz="2800" dirty="0" smtClean="0"/>
              <a:t> </a:t>
            </a:r>
            <a:r>
              <a:rPr lang="ru-RU" sz="2800" dirty="0"/>
              <a:t>- указание последовательности шагов; </a:t>
            </a:r>
            <a:endParaRPr lang="ru-RU" sz="2800" dirty="0" smtClean="0"/>
          </a:p>
          <a:p>
            <a:r>
              <a:rPr lang="ru-RU" sz="2800" b="1" dirty="0" smtClean="0"/>
              <a:t>Результативность</a:t>
            </a:r>
            <a:r>
              <a:rPr lang="ru-RU" sz="2800" dirty="0" smtClean="0"/>
              <a:t> </a:t>
            </a:r>
            <a:r>
              <a:rPr lang="ru-RU" sz="2800" dirty="0"/>
              <a:t>- получение результата за конечное число шагов; </a:t>
            </a:r>
            <a:endParaRPr lang="ru-RU" sz="2800" dirty="0" smtClean="0"/>
          </a:p>
          <a:p>
            <a:r>
              <a:rPr lang="ru-RU" sz="2800" b="1" dirty="0" smtClean="0"/>
              <a:t>Массовость</a:t>
            </a:r>
            <a:r>
              <a:rPr lang="ru-RU" sz="2800" dirty="0" smtClean="0"/>
              <a:t> </a:t>
            </a:r>
            <a:r>
              <a:rPr lang="ru-RU" sz="2800" dirty="0"/>
              <a:t>– использование алгоритма для решения однотипных задач.</a:t>
            </a:r>
            <a:r>
              <a:rPr lang="ru-RU" sz="2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077113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8697" y="364902"/>
            <a:ext cx="8596668" cy="1320800"/>
          </a:xfrm>
        </p:spPr>
        <p:txBody>
          <a:bodyPr/>
          <a:lstStyle/>
          <a:p>
            <a:r>
              <a:rPr lang="ru-RU" b="1" dirty="0" smtClean="0"/>
              <a:t>Будет </a:t>
            </a:r>
            <a:r>
              <a:rPr lang="ru-RU" b="1" dirty="0"/>
              <a:t>ли следующий набор действий алгоритмом?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8697" y="1696949"/>
            <a:ext cx="9458339" cy="3880773"/>
          </a:xfrm>
        </p:spPr>
        <p:txBody>
          <a:bodyPr>
            <a:noAutofit/>
          </a:bodyPr>
          <a:lstStyle/>
          <a:p>
            <a:r>
              <a:rPr lang="ru-RU" sz="2800" dirty="0" smtClean="0"/>
              <a:t>Налить </a:t>
            </a:r>
            <a:r>
              <a:rPr lang="ru-RU" sz="2800" dirty="0"/>
              <a:t>воду в чашку, добавить заварку, вскипятить воду. </a:t>
            </a:r>
            <a:endParaRPr lang="ru-RU" sz="2800" dirty="0" smtClean="0"/>
          </a:p>
          <a:p>
            <a:r>
              <a:rPr lang="ru-RU" sz="2800" dirty="0" smtClean="0"/>
              <a:t>Измерить </a:t>
            </a:r>
            <a:r>
              <a:rPr lang="ru-RU" sz="2800" dirty="0"/>
              <a:t>длины двух сторон треугольника, измерить градусную меру угла между этими сторонами, вычислить половину произведения сторон на синус угла между ними, (какую задачу решают с помощью этого алгоритма?). </a:t>
            </a:r>
            <a:endParaRPr lang="ru-RU" sz="2800" dirty="0" smtClean="0"/>
          </a:p>
          <a:p>
            <a:r>
              <a:rPr lang="ru-RU" sz="2800" dirty="0" smtClean="0"/>
              <a:t>Определить </a:t>
            </a:r>
            <a:r>
              <a:rPr lang="ru-RU" sz="2800" dirty="0"/>
              <a:t>значение а, в, с, вычислить Х1, Х2, сравнить дискриминант с нулём, определить количество корней, дать ответ: уравнение имеет … корней, Х = ….. </a:t>
            </a: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3376924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Исполнители </a:t>
            </a:r>
            <a:r>
              <a:rPr lang="ru-RU" b="1" dirty="0" smtClean="0"/>
              <a:t>алгоритмов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3686" y="1682918"/>
            <a:ext cx="9503896" cy="4349392"/>
          </a:xfrm>
        </p:spPr>
        <p:txBody>
          <a:bodyPr>
            <a:normAutofit/>
          </a:bodyPr>
          <a:lstStyle/>
          <a:p>
            <a:r>
              <a:rPr lang="ru-RU" sz="2800" b="1" dirty="0"/>
              <a:t>Исполнитель</a:t>
            </a:r>
            <a:r>
              <a:rPr lang="ru-RU" sz="2800" dirty="0"/>
              <a:t> - это объект, умеющий выполнять определенный набор действий (человек, животное, робот, компьютер). </a:t>
            </a:r>
            <a:endParaRPr lang="ru-RU" sz="2800" dirty="0" smtClean="0"/>
          </a:p>
          <a:p>
            <a:r>
              <a:rPr lang="ru-RU" sz="2800" b="1" dirty="0" smtClean="0"/>
              <a:t>Система </a:t>
            </a:r>
            <a:r>
              <a:rPr lang="ru-RU" sz="2800" b="1" dirty="0"/>
              <a:t>команд </a:t>
            </a:r>
            <a:r>
              <a:rPr lang="ru-RU" sz="2800" b="1" dirty="0" smtClean="0"/>
              <a:t>исполнителя </a:t>
            </a:r>
            <a:r>
              <a:rPr lang="ru-RU" sz="2800" dirty="0" smtClean="0"/>
              <a:t>– </a:t>
            </a:r>
            <a:r>
              <a:rPr lang="ru-RU" sz="2800" dirty="0"/>
              <a:t>это все команды, которые исполнитель умеет выполнять. </a:t>
            </a:r>
            <a:endParaRPr lang="ru-RU" sz="2800" dirty="0" smtClean="0"/>
          </a:p>
          <a:p>
            <a:r>
              <a:rPr lang="ru-RU" sz="2800" b="1" dirty="0" smtClean="0"/>
              <a:t>Среда </a:t>
            </a:r>
            <a:r>
              <a:rPr lang="ru-RU" sz="2800" b="1" dirty="0"/>
              <a:t>исполнителя </a:t>
            </a:r>
            <a:r>
              <a:rPr lang="ru-RU" sz="2800" dirty="0"/>
              <a:t>– обстановка, в которой функционирует исполнитель.</a:t>
            </a:r>
            <a:r>
              <a:rPr lang="ru-RU" sz="2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637209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Составить алгоритм решения следующих задач: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000" dirty="0"/>
              <a:t> </a:t>
            </a:r>
            <a:r>
              <a:rPr lang="ru-RU" sz="2800" dirty="0"/>
              <a:t>1. Составить алгоритм, с помощью которого можно научить ребёнка открывать дверь ключом </a:t>
            </a:r>
            <a:endParaRPr lang="ru-RU" sz="2800" dirty="0" smtClean="0"/>
          </a:p>
          <a:p>
            <a:pPr marL="719138" indent="0">
              <a:buNone/>
            </a:pPr>
            <a:r>
              <a:rPr lang="ru-RU" sz="2800" dirty="0" smtClean="0"/>
              <a:t>А</a:t>
            </a:r>
            <a:r>
              <a:rPr lang="ru-RU" sz="2800" dirty="0"/>
              <a:t>) Достать ключ. </a:t>
            </a:r>
            <a:endParaRPr lang="ru-RU" sz="2800" dirty="0" smtClean="0"/>
          </a:p>
          <a:p>
            <a:pPr marL="719138" indent="0">
              <a:buNone/>
            </a:pPr>
            <a:r>
              <a:rPr lang="ru-RU" sz="2800" dirty="0" smtClean="0"/>
              <a:t>Б</a:t>
            </a:r>
            <a:r>
              <a:rPr lang="ru-RU" sz="2800" dirty="0"/>
              <a:t>) Вставить ключ в замочную скважину. </a:t>
            </a:r>
            <a:endParaRPr lang="ru-RU" sz="2800" dirty="0" smtClean="0"/>
          </a:p>
          <a:p>
            <a:pPr marL="719138" indent="0">
              <a:buNone/>
            </a:pPr>
            <a:r>
              <a:rPr lang="ru-RU" sz="2800" dirty="0" smtClean="0"/>
              <a:t>В</a:t>
            </a:r>
            <a:r>
              <a:rPr lang="ru-RU" sz="2800" dirty="0"/>
              <a:t>) Повернуть ключ два раза против часовой стрелки. </a:t>
            </a:r>
            <a:endParaRPr lang="ru-RU" sz="2800" dirty="0" smtClean="0"/>
          </a:p>
          <a:p>
            <a:pPr marL="719138" indent="0">
              <a:buNone/>
            </a:pPr>
            <a:r>
              <a:rPr lang="ru-RU" sz="2800" dirty="0" smtClean="0"/>
              <a:t>Г</a:t>
            </a:r>
            <a:r>
              <a:rPr lang="ru-RU" sz="2800" dirty="0"/>
              <a:t>) Вынуть ключ. </a:t>
            </a: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1495864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8067" y="848256"/>
            <a:ext cx="9025465" cy="5222344"/>
          </a:xfrm>
        </p:spPr>
        <p:txBody>
          <a:bodyPr>
            <a:normAutofit/>
          </a:bodyPr>
          <a:lstStyle/>
          <a:p>
            <a:r>
              <a:rPr lang="ru-RU" sz="2800" dirty="0"/>
              <a:t>2. Составить алгоритм нахождения периметра прямоугольника. </a:t>
            </a:r>
            <a:endParaRPr lang="ru-RU" sz="2800" dirty="0" smtClean="0"/>
          </a:p>
          <a:p>
            <a:r>
              <a:rPr lang="ru-RU" sz="2800" dirty="0" smtClean="0"/>
              <a:t>3. Опишите </a:t>
            </a:r>
            <a:r>
              <a:rPr lang="ru-RU" sz="2800" dirty="0"/>
              <a:t>алгоритм старта автомобиля.</a:t>
            </a:r>
          </a:p>
          <a:p>
            <a:r>
              <a:rPr lang="ru-RU" sz="2800" dirty="0" smtClean="0"/>
              <a:t>4. </a:t>
            </a:r>
            <a:r>
              <a:rPr lang="ru-RU" sz="2800" dirty="0"/>
              <a:t>Разведывательный дозор в составе двух человек подошёл к реке. Мост был разрушен, а река слишком глубока и широка, чтобы переправится вплавь. Около берега в маленькой лодке проплывали 2 мальчика. Как переправится в этой лодке через реку, если она может выдержать либо одного взрослого, либо двух детей</a:t>
            </a:r>
            <a:r>
              <a:rPr lang="ru-RU" sz="2800" dirty="0" smtClean="0"/>
              <a:t>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2953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Формальное исполнение </a:t>
            </a:r>
            <a:r>
              <a:rPr lang="ru-RU" b="1" dirty="0" smtClean="0"/>
              <a:t>алгоритма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583267"/>
            <a:ext cx="10037890" cy="5003800"/>
          </a:xfrm>
        </p:spPr>
        <p:txBody>
          <a:bodyPr>
            <a:normAutofit/>
          </a:bodyPr>
          <a:lstStyle/>
          <a:p>
            <a:r>
              <a:rPr lang="ru-RU" sz="2800" dirty="0"/>
              <a:t>Исполнитель может выполнять алгоритмы, не вникая в содержание задачи, а только строго выполняя последовательность действий. 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Например</a:t>
            </a:r>
            <a:r>
              <a:rPr lang="ru-RU" sz="2800" dirty="0"/>
              <a:t>, возведение в степень числа 5 может выполнить учащийся 4 – </a:t>
            </a:r>
            <a:r>
              <a:rPr lang="ru-RU" sz="2800" dirty="0" err="1"/>
              <a:t>го</a:t>
            </a:r>
            <a:r>
              <a:rPr lang="ru-RU" sz="2800" dirty="0"/>
              <a:t> класса если алгоритм составлен соответствующим образом. </a:t>
            </a:r>
            <a:endParaRPr lang="ru-RU" sz="2800" dirty="0" smtClean="0"/>
          </a:p>
          <a:p>
            <a:r>
              <a:rPr lang="ru-RU" sz="2800" dirty="0" smtClean="0"/>
              <a:t>Компьютер </a:t>
            </a:r>
            <a:r>
              <a:rPr lang="ru-RU" sz="2800" dirty="0"/>
              <a:t>является исполнителем формально выполняющим алгоритм. </a:t>
            </a:r>
          </a:p>
        </p:txBody>
      </p:sp>
    </p:spTree>
    <p:extLst>
      <p:ext uri="{BB962C8B-B14F-4D97-AF65-F5344CB8AC3E}">
        <p14:creationId xmlns:p14="http://schemas.microsoft.com/office/powerpoint/2010/main" val="1404907234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>
    <a:lnDef>
      <a:spPr>
        <a:ln>
          <a:tailEnd type="triangle"/>
        </a:ln>
      </a:spPr>
      <a:bodyPr/>
      <a:lstStyle/>
      <a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346</TotalTime>
  <Words>977</Words>
  <Application>Microsoft Office PowerPoint</Application>
  <PresentationFormat>Произвольный</PresentationFormat>
  <Paragraphs>125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Грань</vt:lpstr>
      <vt:lpstr>Основы алгоритмизации и программирования </vt:lpstr>
      <vt:lpstr>Алгоритм. Свойства алгоритма. </vt:lpstr>
      <vt:lpstr>Историческая справка</vt:lpstr>
      <vt:lpstr>Свойства алгоритма</vt:lpstr>
      <vt:lpstr>Будет ли следующий набор действий алгоритмом?</vt:lpstr>
      <vt:lpstr>Исполнители алгоритмов</vt:lpstr>
      <vt:lpstr>Составить алгоритм решения следующих задач:</vt:lpstr>
      <vt:lpstr>Презентация PowerPoint</vt:lpstr>
      <vt:lpstr>Формальное исполнение алгоритма</vt:lpstr>
      <vt:lpstr>Презентация PowerPoint</vt:lpstr>
      <vt:lpstr>Виды алгоритмов:</vt:lpstr>
      <vt:lpstr>Способы описания алгоритма</vt:lpstr>
      <vt:lpstr>Блок – схема алгоритма</vt:lpstr>
      <vt:lpstr>Пример блок – схемы алгоритма: </vt:lpstr>
      <vt:lpstr>Линейный алгоритм</vt:lpstr>
      <vt:lpstr>Задачи:</vt:lpstr>
      <vt:lpstr>Алгоритм структуры «ветвление»</vt:lpstr>
      <vt:lpstr>Пример фрагмента блок – схемы алгоритма</vt:lpstr>
      <vt:lpstr>Прочитайте блок - схему алгоритма:. </vt:lpstr>
      <vt:lpstr>Составьте фрагмент блок – схемы для следующих выражений: </vt:lpstr>
      <vt:lpstr>Задание №1</vt:lpstr>
      <vt:lpstr>Задание №2</vt:lpstr>
      <vt:lpstr>Домашнее задание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алгоритмизации и программирования</dc:title>
  <dc:creator>8.1</dc:creator>
  <cp:lastModifiedBy>Алина</cp:lastModifiedBy>
  <cp:revision>20</cp:revision>
  <dcterms:created xsi:type="dcterms:W3CDTF">2018-01-16T09:58:59Z</dcterms:created>
  <dcterms:modified xsi:type="dcterms:W3CDTF">2018-02-02T05:18:34Z</dcterms:modified>
</cp:coreProperties>
</file>