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327" r:id="rId2"/>
    <p:sldId id="328" r:id="rId3"/>
    <p:sldId id="256" r:id="rId4"/>
    <p:sldId id="282" r:id="rId5"/>
    <p:sldId id="291" r:id="rId6"/>
    <p:sldId id="283" r:id="rId7"/>
    <p:sldId id="284" r:id="rId8"/>
    <p:sldId id="285" r:id="rId9"/>
    <p:sldId id="292" r:id="rId10"/>
    <p:sldId id="286" r:id="rId11"/>
    <p:sldId id="287" r:id="rId12"/>
    <p:sldId id="288" r:id="rId13"/>
    <p:sldId id="289" r:id="rId14"/>
    <p:sldId id="294" r:id="rId15"/>
    <p:sldId id="293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20" r:id="rId40"/>
    <p:sldId id="321" r:id="rId41"/>
    <p:sldId id="322" r:id="rId42"/>
    <p:sldId id="323" r:id="rId43"/>
    <p:sldId id="324" r:id="rId44"/>
    <p:sldId id="325" r:id="rId45"/>
    <p:sldId id="326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0000"/>
    <a:srgbClr val="19434F"/>
    <a:srgbClr val="68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01" autoAdjust="0"/>
    <p:restoredTop sz="94660"/>
  </p:normalViewPr>
  <p:slideViewPr>
    <p:cSldViewPr>
      <p:cViewPr varScale="1">
        <p:scale>
          <a:sx n="83" d="100"/>
          <a:sy n="83" d="100"/>
        </p:scale>
        <p:origin x="135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3B113-B271-470F-82BB-FA1C42CA8A2E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F5898-5C0D-4B9B-94D8-5CEE33061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674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C5970-3359-41FC-B67B-7AB7F5ECE9E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3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F5898-5C0D-4B9B-94D8-5CEE3306156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285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634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7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713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95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91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50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5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4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419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4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65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file:///C:\Program%20Files\Microsoft%20Office\Office14\WINWORD.EXE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8C7239-CFE3-461A-894D-D67957E56BF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8CA277C-D023-4799-8BC3-32D44A5D05F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78000">
                <a:schemeClr val="bg1">
                  <a:alpha val="0"/>
                </a:schemeClr>
              </a:gs>
              <a:gs pos="100000">
                <a:schemeClr val="tx2">
                  <a:lumMod val="60000"/>
                  <a:lumOff val="40000"/>
                  <a:alpha val="4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7966685" y="6189600"/>
            <a:ext cx="648072" cy="345211"/>
            <a:chOff x="3635760" y="2132856"/>
            <a:chExt cx="3024472" cy="1296144"/>
          </a:xfrm>
        </p:grpSpPr>
        <p:sp>
          <p:nvSpPr>
            <p:cNvPr id="13" name="Овал 3"/>
            <p:cNvSpPr/>
            <p:nvPr/>
          </p:nvSpPr>
          <p:spPr>
            <a:xfrm>
              <a:off x="3635760" y="2132856"/>
              <a:ext cx="3024472" cy="1296144"/>
            </a:xfrm>
            <a:custGeom>
              <a:avLst/>
              <a:gdLst>
                <a:gd name="connsiteX0" fmla="*/ 0 w 3024336"/>
                <a:gd name="connsiteY0" fmla="*/ 648072 h 1296144"/>
                <a:gd name="connsiteX1" fmla="*/ 1512168 w 3024336"/>
                <a:gd name="connsiteY1" fmla="*/ 0 h 1296144"/>
                <a:gd name="connsiteX2" fmla="*/ 3024336 w 3024336"/>
                <a:gd name="connsiteY2" fmla="*/ 648072 h 1296144"/>
                <a:gd name="connsiteX3" fmla="*/ 1512168 w 3024336"/>
                <a:gd name="connsiteY3" fmla="*/ 1296144 h 1296144"/>
                <a:gd name="connsiteX4" fmla="*/ 0 w 3024336"/>
                <a:gd name="connsiteY4" fmla="*/ 648072 h 1296144"/>
                <a:gd name="connsiteX0" fmla="*/ 136 w 3024472"/>
                <a:gd name="connsiteY0" fmla="*/ 648072 h 1296144"/>
                <a:gd name="connsiteX1" fmla="*/ 1512304 w 3024472"/>
                <a:gd name="connsiteY1" fmla="*/ 0 h 1296144"/>
                <a:gd name="connsiteX2" fmla="*/ 3024472 w 3024472"/>
                <a:gd name="connsiteY2" fmla="*/ 648072 h 1296144"/>
                <a:gd name="connsiteX3" fmla="*/ 1512304 w 3024472"/>
                <a:gd name="connsiteY3" fmla="*/ 1296144 h 1296144"/>
                <a:gd name="connsiteX4" fmla="*/ 136 w 3024472"/>
                <a:gd name="connsiteY4" fmla="*/ 648072 h 129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4472" h="1296144">
                  <a:moveTo>
                    <a:pt x="136" y="648072"/>
                  </a:moveTo>
                  <a:cubicBezTo>
                    <a:pt x="11425" y="7930"/>
                    <a:pt x="677157" y="0"/>
                    <a:pt x="1512304" y="0"/>
                  </a:cubicBezTo>
                  <a:cubicBezTo>
                    <a:pt x="2347451" y="0"/>
                    <a:pt x="3024472" y="290152"/>
                    <a:pt x="3024472" y="648072"/>
                  </a:cubicBezTo>
                  <a:cubicBezTo>
                    <a:pt x="3024472" y="1005992"/>
                    <a:pt x="2347451" y="1296144"/>
                    <a:pt x="1512304" y="1296144"/>
                  </a:cubicBezTo>
                  <a:cubicBezTo>
                    <a:pt x="677157" y="1296144"/>
                    <a:pt x="-11153" y="1288214"/>
                    <a:pt x="136" y="6480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>
                <a:rot lat="0" lon="20399994" rev="0"/>
              </a:camera>
              <a:lightRig rig="threePt" dir="t">
                <a:rot lat="0" lon="0" rev="3000000"/>
              </a:lightRig>
            </a:scene3d>
            <a:sp3d>
              <a:bevelT w="101600" h="698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>
              <a:hlinkClick r:id="" action="ppaction://hlinkshowjump?jump=nextslide"/>
            </p:cNvPr>
            <p:cNvSpPr/>
            <p:nvPr/>
          </p:nvSpPr>
          <p:spPr>
            <a:xfrm>
              <a:off x="4355976" y="2371458"/>
              <a:ext cx="2016224" cy="802027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scene3d>
              <a:camera prst="orthographicFront">
                <a:rot lat="0" lon="20099993" rev="0"/>
              </a:camera>
              <a:lightRig rig="threePt" dir="t">
                <a:rot lat="0" lon="0" rev="4200000"/>
              </a:lightRig>
            </a:scene3d>
            <a:sp3d>
              <a:bevelT w="177800"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 flipH="1">
            <a:off x="7294769" y="6190869"/>
            <a:ext cx="648072" cy="345211"/>
            <a:chOff x="3635760" y="2132856"/>
            <a:chExt cx="3024472" cy="1296144"/>
          </a:xfrm>
        </p:grpSpPr>
        <p:sp>
          <p:nvSpPr>
            <p:cNvPr id="16" name="Овал 3"/>
            <p:cNvSpPr/>
            <p:nvPr/>
          </p:nvSpPr>
          <p:spPr>
            <a:xfrm>
              <a:off x="3635760" y="2132856"/>
              <a:ext cx="3024472" cy="1296144"/>
            </a:xfrm>
            <a:custGeom>
              <a:avLst/>
              <a:gdLst>
                <a:gd name="connsiteX0" fmla="*/ 0 w 3024336"/>
                <a:gd name="connsiteY0" fmla="*/ 648072 h 1296144"/>
                <a:gd name="connsiteX1" fmla="*/ 1512168 w 3024336"/>
                <a:gd name="connsiteY1" fmla="*/ 0 h 1296144"/>
                <a:gd name="connsiteX2" fmla="*/ 3024336 w 3024336"/>
                <a:gd name="connsiteY2" fmla="*/ 648072 h 1296144"/>
                <a:gd name="connsiteX3" fmla="*/ 1512168 w 3024336"/>
                <a:gd name="connsiteY3" fmla="*/ 1296144 h 1296144"/>
                <a:gd name="connsiteX4" fmla="*/ 0 w 3024336"/>
                <a:gd name="connsiteY4" fmla="*/ 648072 h 1296144"/>
                <a:gd name="connsiteX0" fmla="*/ 136 w 3024472"/>
                <a:gd name="connsiteY0" fmla="*/ 648072 h 1296144"/>
                <a:gd name="connsiteX1" fmla="*/ 1512304 w 3024472"/>
                <a:gd name="connsiteY1" fmla="*/ 0 h 1296144"/>
                <a:gd name="connsiteX2" fmla="*/ 3024472 w 3024472"/>
                <a:gd name="connsiteY2" fmla="*/ 648072 h 1296144"/>
                <a:gd name="connsiteX3" fmla="*/ 1512304 w 3024472"/>
                <a:gd name="connsiteY3" fmla="*/ 1296144 h 1296144"/>
                <a:gd name="connsiteX4" fmla="*/ 136 w 3024472"/>
                <a:gd name="connsiteY4" fmla="*/ 648072 h 129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4472" h="1296144">
                  <a:moveTo>
                    <a:pt x="136" y="648072"/>
                  </a:moveTo>
                  <a:cubicBezTo>
                    <a:pt x="11425" y="7930"/>
                    <a:pt x="677157" y="0"/>
                    <a:pt x="1512304" y="0"/>
                  </a:cubicBezTo>
                  <a:cubicBezTo>
                    <a:pt x="2347451" y="0"/>
                    <a:pt x="3024472" y="290152"/>
                    <a:pt x="3024472" y="648072"/>
                  </a:cubicBezTo>
                  <a:cubicBezTo>
                    <a:pt x="3024472" y="1005992"/>
                    <a:pt x="2347451" y="1296144"/>
                    <a:pt x="1512304" y="1296144"/>
                  </a:cubicBezTo>
                  <a:cubicBezTo>
                    <a:pt x="677157" y="1296144"/>
                    <a:pt x="-11153" y="1288214"/>
                    <a:pt x="136" y="6480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>
                <a:rot lat="0" lon="1499988" rev="0"/>
              </a:camera>
              <a:lightRig rig="threePt" dir="t">
                <a:rot lat="0" lon="0" rev="0"/>
              </a:lightRig>
            </a:scene3d>
            <a:sp3d>
              <a:bevelT w="107950" h="698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>
              <a:hlinkClick r:id="" action="ppaction://hlinkshowjump?jump=previousslide"/>
            </p:cNvPr>
            <p:cNvSpPr/>
            <p:nvPr/>
          </p:nvSpPr>
          <p:spPr>
            <a:xfrm>
              <a:off x="4355976" y="2371458"/>
              <a:ext cx="2016224" cy="80202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>
                <a:rot lat="0" lon="1499985" rev="0"/>
              </a:camera>
              <a:lightRig rig="threePt" dir="t">
                <a:rot lat="0" lon="0" rev="0"/>
              </a:lightRig>
            </a:scene3d>
            <a:sp3d>
              <a:bevelT w="139700"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 userDrawn="1"/>
        </p:nvGrpSpPr>
        <p:grpSpPr>
          <a:xfrm rot="16463852">
            <a:off x="574694" y="6186246"/>
            <a:ext cx="370215" cy="407045"/>
            <a:chOff x="4881163" y="2132854"/>
            <a:chExt cx="1779068" cy="1484224"/>
          </a:xfrm>
        </p:grpSpPr>
        <p:sp>
          <p:nvSpPr>
            <p:cNvPr id="19" name="Овал 3"/>
            <p:cNvSpPr/>
            <p:nvPr/>
          </p:nvSpPr>
          <p:spPr>
            <a:xfrm>
              <a:off x="4881163" y="2132854"/>
              <a:ext cx="1779068" cy="148422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95250" h="698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>
              <a:hlinkClick r:id="" action="ppaction://hlinkshowjump?jump=endshow"/>
            </p:cNvPr>
            <p:cNvSpPr/>
            <p:nvPr/>
          </p:nvSpPr>
          <p:spPr>
            <a:xfrm>
              <a:off x="5205493" y="2433899"/>
              <a:ext cx="1130407" cy="882134"/>
            </a:xfrm>
            <a:prstGeom prst="ellipse">
              <a:avLst/>
            </a:prstGeom>
            <a:solidFill>
              <a:srgbClr val="8A00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>
                <a:rot lat="0" lon="0" rev="4800000"/>
              </a:lightRig>
            </a:scene3d>
            <a:sp3d>
              <a:bevelT w="1206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1" name="Picture 2">
            <a:hlinkClick r:id="rId13" action="ppaction://program"/>
          </p:cNvPr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ED1C24"/>
              </a:clrFrom>
              <a:clrTo>
                <a:srgbClr val="ED1C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4" y="28997"/>
            <a:ext cx="801265" cy="73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76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0.xml"/><Relationship Id="rId4" Type="http://schemas.openxmlformats.org/officeDocument/2006/relationships/slide" Target="slide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75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0596" y="1628800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ush Script MT" pitchFamily="66" charset="0"/>
              </a:rPr>
              <a:t>Microsoft Word 2010</a:t>
            </a:r>
            <a:endParaRPr lang="ru-RU" sz="8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Рисунок 2" descr="E:\Андрей\Рисунки\ee247390.PENS_mh_officeproplus2010_left(en-us,MSDN.10)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0"/>
          <a:stretch/>
        </p:blipFill>
        <p:spPr bwMode="auto">
          <a:xfrm>
            <a:off x="1547664" y="2843274"/>
            <a:ext cx="7200800" cy="100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01275" y="181708"/>
            <a:ext cx="1847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69641" y="5517232"/>
            <a:ext cx="280051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Педагог :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Максименко С.В.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03565" y="6165304"/>
            <a:ext cx="78015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2020г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88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t="25683" r="3189" b="64942"/>
          <a:stretch/>
        </p:blipFill>
        <p:spPr bwMode="auto">
          <a:xfrm>
            <a:off x="-8375" y="0"/>
            <a:ext cx="9152375" cy="6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301208"/>
            <a:ext cx="8590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6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Команда</a:t>
            </a:r>
            <a:r>
              <a:rPr lang="ru-RU" sz="1600" i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i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Сведения</a:t>
            </a:r>
            <a:r>
              <a:rPr lang="ru-RU" sz="1600" i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i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открывает </a:t>
            </a:r>
            <a:r>
              <a:rPr lang="ru-RU" sz="16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настройки для </a:t>
            </a:r>
            <a:r>
              <a:rPr lang="ru-RU" sz="16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установки защиты документа, </a:t>
            </a:r>
            <a:r>
              <a:rPr lang="ru-RU" sz="16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показывает авторство, проверяет совместимость </a:t>
            </a:r>
            <a:r>
              <a:rPr lang="ru-RU" sz="16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документа с предыдущими версиями </a:t>
            </a:r>
            <a:r>
              <a:rPr lang="ru-RU" sz="1600" i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sz="16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и  </a:t>
            </a:r>
            <a:r>
              <a:rPr lang="ru-RU" sz="16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настраивает документ к общему доступу</a:t>
            </a:r>
            <a:r>
              <a:rPr lang="ru-RU" sz="16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" t="21376" r="40792" b="28190"/>
          <a:stretch/>
        </p:blipFill>
        <p:spPr bwMode="auto">
          <a:xfrm>
            <a:off x="12452" y="989116"/>
            <a:ext cx="6575772" cy="41218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14262" r="16739" b="78816"/>
          <a:stretch/>
        </p:blipFill>
        <p:spPr bwMode="auto">
          <a:xfrm>
            <a:off x="12452" y="461665"/>
            <a:ext cx="9131548" cy="5274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0" y="725389"/>
            <a:ext cx="565844" cy="2637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57418" y="0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94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t="25683" r="3189" b="64942"/>
          <a:stretch/>
        </p:blipFill>
        <p:spPr bwMode="auto">
          <a:xfrm>
            <a:off x="-8375" y="0"/>
            <a:ext cx="9152375" cy="6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8" t="5793" r="13152" b="10000"/>
          <a:stretch/>
        </p:blipFill>
        <p:spPr bwMode="auto">
          <a:xfrm>
            <a:off x="1885201" y="1732857"/>
            <a:ext cx="7279692" cy="5125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85201" y="1054477"/>
            <a:ext cx="7279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Команда </a:t>
            </a:r>
            <a:r>
              <a:rPr lang="ru-RU" b="1" i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Параметры </a:t>
            </a:r>
            <a:r>
              <a:rPr lang="ru-RU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 вкладки </a:t>
            </a:r>
            <a:r>
              <a:rPr lang="ru-RU" b="1" i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Файл </a:t>
            </a:r>
            <a:r>
              <a:rPr lang="ru-RU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открывает</a:t>
            </a:r>
            <a:r>
              <a:rPr lang="ru-RU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диалоговое окно </a:t>
            </a:r>
            <a:r>
              <a:rPr lang="ru-RU" b="1" i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Параметры </a:t>
            </a:r>
            <a:r>
              <a:rPr lang="ru-RU" b="1" i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для настройки параметров </a:t>
            </a:r>
            <a:r>
              <a:rPr lang="ru-RU" i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14262" r="16739" b="78816"/>
          <a:stretch/>
        </p:blipFill>
        <p:spPr bwMode="auto">
          <a:xfrm>
            <a:off x="0" y="461665"/>
            <a:ext cx="9094383" cy="5274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3" t="22320" r="75544" b="28316"/>
          <a:stretch/>
        </p:blipFill>
        <p:spPr bwMode="auto">
          <a:xfrm>
            <a:off x="-8375" y="991414"/>
            <a:ext cx="1885201" cy="37615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-16427" y="4221088"/>
            <a:ext cx="1852123" cy="21602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543304" y="0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62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5019" y="1928461"/>
            <a:ext cx="548898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i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Панель быстрого доступа</a:t>
            </a:r>
          </a:p>
          <a:p>
            <a:pPr algn="just"/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Панель быстрого доступа по умолчанию расположена в верхней части окна </a:t>
            </a:r>
            <a:r>
              <a:rPr lang="ru-RU" sz="16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и предназначена для быстрого доступа к наиболее часто используемым 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командам.</a:t>
            </a:r>
            <a:endParaRPr lang="ru-RU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умолчанию 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 панели три кнопки: </a:t>
            </a:r>
            <a:r>
              <a:rPr lang="ru-RU" sz="1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Отменить, Вернуть </a:t>
            </a:r>
            <a:r>
              <a:rPr lang="ru-RU" sz="1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(Повторить)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endParaRPr lang="ru-RU" sz="1600" i="1" dirty="0" smtClean="0">
              <a:solidFill>
                <a:srgbClr val="19434F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Ниже </a:t>
            </a:r>
            <a:r>
              <a:rPr lang="ru-RU" sz="1600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разделительной линию находятся две команды</a:t>
            </a:r>
            <a:r>
              <a:rPr lang="ru-RU" sz="1600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" t="8686" r="19835" b="74334"/>
          <a:stretch/>
        </p:blipFill>
        <p:spPr bwMode="auto">
          <a:xfrm>
            <a:off x="-25265" y="601335"/>
            <a:ext cx="9130050" cy="1293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r="72754" b="58735"/>
          <a:stretch/>
        </p:blipFill>
        <p:spPr bwMode="auto">
          <a:xfrm>
            <a:off x="1019364" y="613717"/>
            <a:ext cx="2597844" cy="3522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-8375" y="613717"/>
            <a:ext cx="1195999" cy="2579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3099" y="5085184"/>
            <a:ext cx="913023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В панель </a:t>
            </a:r>
            <a:r>
              <a:rPr lang="ru-RU" sz="1600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быстрого доступа можно </a:t>
            </a:r>
            <a:r>
              <a:rPr lang="ru-RU" sz="1600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добавить новые команды </a:t>
            </a:r>
            <a:r>
              <a:rPr lang="ru-RU" sz="1600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1600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удалить </a:t>
            </a:r>
            <a:r>
              <a:rPr lang="ru-RU" sz="1600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существующие.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Для этого нажмите кнопку </a:t>
            </a:r>
            <a:r>
              <a:rPr lang="ru-RU" sz="1600" b="1" i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Настройка     </a:t>
            </a:r>
            <a:r>
              <a:rPr lang="ru-RU" sz="16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 панели быстрого доступа.</a:t>
            </a:r>
          </a:p>
          <a:p>
            <a:pPr marL="285750" indent="-285750" algn="just">
              <a:buFont typeface="Wingdings" pitchFamily="2" charset="2"/>
              <a:buChar char="§"/>
              <a:tabLst>
                <a:tab pos="1619250" algn="l"/>
              </a:tabLst>
            </a:pP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меню выберите </a:t>
            </a:r>
            <a:r>
              <a:rPr lang="ru-RU" sz="16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команду.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Команды, отмеченные галочкой, будут присутствовать на панели.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t="25683" r="3189" b="64942"/>
          <a:stretch/>
        </p:blipFill>
        <p:spPr bwMode="auto">
          <a:xfrm>
            <a:off x="-8375" y="0"/>
            <a:ext cx="9152375" cy="6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43304" y="73452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827" y="5456409"/>
            <a:ext cx="220217" cy="27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75" y="4313729"/>
            <a:ext cx="9077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buNone/>
            </a:pPr>
            <a:r>
              <a:rPr lang="ru-RU" sz="1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Другие </a:t>
            </a:r>
            <a:r>
              <a:rPr lang="ru-RU" sz="1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команды… </a:t>
            </a:r>
            <a:r>
              <a:rPr lang="ru-RU" sz="1600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открывает окно для добавления команды на панель быстрого доступа.</a:t>
            </a:r>
          </a:p>
          <a:p>
            <a:pPr lvl="0" algn="just" fontAlgn="base">
              <a:buNone/>
            </a:pPr>
            <a:r>
              <a:rPr lang="ru-RU" sz="1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Разместить под лентой </a:t>
            </a:r>
            <a:r>
              <a:rPr lang="ru-RU" sz="1600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меняет положение панели быстрого доступа над или под лентой.</a:t>
            </a:r>
          </a:p>
        </p:txBody>
      </p:sp>
    </p:spTree>
    <p:extLst>
      <p:ext uri="{BB962C8B-B14F-4D97-AF65-F5344CB8AC3E}">
        <p14:creationId xmlns:p14="http://schemas.microsoft.com/office/powerpoint/2010/main" val="1177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t="25683" r="3189" b="64942"/>
          <a:stretch/>
        </p:blipFill>
        <p:spPr bwMode="auto">
          <a:xfrm>
            <a:off x="-8375" y="0"/>
            <a:ext cx="9152375" cy="6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1" t="14333" r="16146" b="3742"/>
          <a:stretch/>
        </p:blipFill>
        <p:spPr bwMode="auto">
          <a:xfrm>
            <a:off x="0" y="461665"/>
            <a:ext cx="9150423" cy="6396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3911" y="2276872"/>
            <a:ext cx="83529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b="1" i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Элементы управления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Элементами управления являются обычные</a:t>
            </a:r>
            <a:r>
              <a:rPr lang="ru-RU" b="1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 кнопки</a:t>
            </a:r>
            <a:r>
              <a:rPr lang="ru-RU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раскрывающиеся кнопки, списки, счетчики, кнопки с меню, флажки, значки  группы</a:t>
            </a:r>
            <a:r>
              <a:rPr lang="ru-RU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Элементы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управления на лентах и вкладках объединены в группы, связанные с видом выполняемого действия. </a:t>
            </a:r>
            <a:endParaRPr lang="ru-RU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на вкладке </a:t>
            </a:r>
            <a:r>
              <a:rPr lang="ru-RU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Главная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имеются </a:t>
            </a:r>
            <a:r>
              <a:rPr lang="ru-RU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группы для работы с буфером обмена, установки параметров шрифта, установки параметров абзацев, работы со стилями и </a:t>
            </a:r>
            <a:r>
              <a:rPr lang="ru-RU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редактирования.</a:t>
            </a:r>
            <a:endParaRPr lang="ru-RU" i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Кнопки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используются для выполнения какого-либо действия</a:t>
            </a: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 примеру,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кнопка </a:t>
            </a:r>
            <a:r>
              <a:rPr 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Полужирный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группы 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Шрифт </a:t>
            </a: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устанавливает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полужирное начертание шрифта.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 flipV="1">
            <a:off x="1038225" y="1352549"/>
            <a:ext cx="221407" cy="25811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43304" y="16302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45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6" y="764704"/>
            <a:ext cx="9091200" cy="4781128"/>
          </a:xfrm>
        </p:spPr>
        <p:txBody>
          <a:bodyPr>
            <a:noAutofit/>
          </a:bodyPr>
          <a:lstStyle/>
          <a:p>
            <a:pPr marL="0" lvl="0" indent="0" fontAlgn="base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текстовом редакторе </a:t>
            </a:r>
            <a:r>
              <a:rPr lang="en-US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Word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умолчанию набранный текст 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представлен так, как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он будет выглядеть на бумаге.</a:t>
            </a:r>
          </a:p>
          <a:p>
            <a:pPr marL="0" lvl="0" indent="0" fontAlgn="base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Но есть еще несколько вариантов 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отображения текста,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переходы между ними осуществляются кнопками внизу окна 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программы и на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вкладке «Вид».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43304" y="16302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0230" b="86843"/>
          <a:stretch/>
        </p:blipFill>
        <p:spPr bwMode="auto">
          <a:xfrm>
            <a:off x="0" y="1988840"/>
            <a:ext cx="896750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5496" y="2608287"/>
            <a:ext cx="4248472" cy="11580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7504" y="3861048"/>
            <a:ext cx="9036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ts val="600"/>
              </a:spcBef>
              <a:spcAft>
                <a:spcPts val="600"/>
              </a:spcAft>
            </a:pPr>
            <a:r>
              <a:rPr lang="ru-RU" sz="1600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В меню </a:t>
            </a:r>
            <a:r>
              <a:rPr lang="ru-RU" sz="1600" b="1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Вид</a:t>
            </a:r>
            <a:r>
              <a:rPr lang="ru-RU" sz="1600" i="1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 есть пять </a:t>
            </a:r>
            <a:r>
              <a:rPr lang="ru-RU" sz="1600" i="1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видов отображения документа, это:</a:t>
            </a:r>
          </a:p>
          <a:p>
            <a:pPr lvl="0" fontAlgn="base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Разметка страницы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обычный вид, позволяющий видеть будущий лист документа.</a:t>
            </a:r>
          </a:p>
          <a:p>
            <a:pPr lvl="0" fontAlgn="base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Режим чтения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вид при котором невозможно редактировать, служит для просмотра документа перед печатью, потому что не показывает невидимых элементов.</a:t>
            </a:r>
          </a:p>
          <a:p>
            <a:pPr lvl="0" fontAlgn="base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Веб-документ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служит для создания и редактирования </a:t>
            </a:r>
            <a:r>
              <a:rPr lang="en-US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-страниц.</a:t>
            </a:r>
          </a:p>
          <a:p>
            <a:pPr lvl="0" fontAlgn="base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Структура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представляет документ в виде дерева, при этом можно сворачивать (скрывать из виду) отдельные главы, разделы и т.п. будущей книги.</a:t>
            </a:r>
          </a:p>
          <a:p>
            <a:pPr lvl="0" fontAlgn="base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1600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Черновик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режим в котором некоторые элементы документа не отображаются, такие как колонтитулы, номера страниц и т.п.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1526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42" y="594717"/>
            <a:ext cx="9144000" cy="5616624"/>
          </a:xfrm>
        </p:spPr>
        <p:txBody>
          <a:bodyPr>
            <a:noAutofit/>
          </a:bodyPr>
          <a:lstStyle/>
          <a:p>
            <a:pPr marL="0" lvl="0" indent="0" fontAlgn="base">
              <a:lnSpc>
                <a:spcPct val="170000"/>
              </a:lnSpc>
              <a:spcAft>
                <a:spcPct val="0"/>
              </a:spcAft>
              <a:buNone/>
            </a:pP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Часто бывает необходимо узнать сколько страниц в документе, для этого достаточно взглянуть на строку находящуюся внизу:</a:t>
            </a:r>
          </a:p>
          <a:p>
            <a:pPr marL="0" lvl="0" indent="0" fontAlgn="base">
              <a:spcAft>
                <a:spcPct val="0"/>
              </a:spcAft>
              <a:buNone/>
            </a:pPr>
            <a:endParaRPr lang="ru-RU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lnSpc>
                <a:spcPct val="17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ней отображено </a:t>
            </a: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количество страниц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слов в документе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имеются ли </a:t>
            </a: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ошибки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в документе и какой </a:t>
            </a: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словарь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в данный момент проверяет набранный текст, правее </a:t>
            </a: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пять кнопок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изменяющих вид окна, 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справа отображается </a:t>
            </a:r>
            <a:r>
              <a:rPr lang="ru-RU" sz="16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масштаб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документа и ползунок изменяющий масштаб.</a:t>
            </a:r>
          </a:p>
          <a:p>
            <a:pPr marL="0" lvl="0" indent="0" algn="just" fontAlgn="base">
              <a:lnSpc>
                <a:spcPct val="17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-RU" sz="1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Масштаб</a:t>
            </a: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можно изменять как перетаскиванием ползунков, так и нажимая на кнопки с минусом и плюсом находящихся все там же, также можно изменять масштаб колесиком мыши с зажатой кнопкой </a:t>
            </a:r>
            <a:r>
              <a:rPr lang="en-US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Ctrl</a:t>
            </a:r>
            <a:r>
              <a:rPr lang="ru-RU" sz="1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на клавиатуре.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i="1" kern="0" dirty="0" smtClean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i="1" kern="0" dirty="0">
                <a:solidFill>
                  <a:srgbClr val="19434F"/>
                </a:solidFill>
                <a:latin typeface="Arial" pitchFamily="34" charset="0"/>
                <a:cs typeface="Arial" pitchFamily="34" charset="0"/>
              </a:rPr>
              <a:t>щелкнуть ПКМ по строке, то в появившемся меню можно добавить команды, которые служат для особой сигнализации, изменения параметров набора текста, или вывода информации. К первым относится отправка на печать и режим проверки документа, ко вторым режим замены текста, к третьим номера страниц.</a:t>
            </a: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3419"/>
            <a:ext cx="8821508" cy="288032"/>
          </a:xfrm>
          <a:prstGeom prst="rect">
            <a:avLst/>
          </a:prstGeom>
          <a:noFill/>
          <a:ln>
            <a:noFill/>
          </a:ln>
          <a:effectLst>
            <a:outerShdw dist="50800" dir="2700000" algn="ctr" rotWithShape="0">
              <a:schemeClr val="tx1">
                <a:alpha val="17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11760" y="116631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696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486" y="1581167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ush Script MT" pitchFamily="66" charset="0"/>
              </a:rPr>
              <a:t>Microsoft Word 2010</a:t>
            </a:r>
            <a:endParaRPr lang="ru-RU" sz="8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Рисунок 2" descr="E:\Андрей\Рисунки\ee247390.PENS_mh_officeproplus2010_left(en-us,MSDN.10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0"/>
          <a:stretch/>
        </p:blipFill>
        <p:spPr bwMode="auto">
          <a:xfrm>
            <a:off x="520282" y="566494"/>
            <a:ext cx="7272808" cy="101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484" y="3212976"/>
            <a:ext cx="879407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Элементы текста </a:t>
            </a:r>
          </a:p>
          <a:p>
            <a:pPr algn="ctr"/>
            <a:r>
              <a:rPr lang="ru-RU" sz="5400" b="1" i="1" cap="none" spc="0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Форматирование символов</a:t>
            </a:r>
            <a:endParaRPr lang="ru-RU" sz="5400" b="1" i="1" cap="none" spc="0" dirty="0">
              <a:ln w="11430"/>
              <a:solidFill>
                <a:srgbClr val="6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328592"/>
          </a:xfrm>
        </p:spPr>
        <p:txBody>
          <a:bodyPr>
            <a:noAutofit/>
          </a:bodyPr>
          <a:lstStyle/>
          <a:p>
            <a:pPr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Переключение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между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символами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русского и английского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алфавита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осуществляется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одновременным нажатием кнопок</a:t>
            </a:r>
            <a:r>
              <a:rPr lang="en-US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</a:t>
            </a:r>
            <a:r>
              <a:rPr lang="en-US" sz="1800" b="1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Alt</a:t>
            </a:r>
            <a:r>
              <a:rPr lang="ru-RU" sz="1800" b="1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+ </a:t>
            </a:r>
            <a:r>
              <a:rPr lang="en-US" sz="1800" b="1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Shift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или (если это было перенастроено) сочетанием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клавиш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левый </a:t>
            </a:r>
            <a:r>
              <a:rPr lang="en-US" sz="1800" b="1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Ctrl + Shift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i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набора БОЛЬШИМИ буквами нажмите и удерживайте кнопку </a:t>
            </a:r>
            <a:r>
              <a:rPr lang="en-US" sz="1800" b="1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Shift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Если нужно  печатать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постоянно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ПРОПИСНЫМИ буквами, то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нажмите на кнопку </a:t>
            </a:r>
            <a:r>
              <a:rPr lang="en-US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kern="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CapsLock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при этом загорится лампочка на клавиатуре, означающая, что клавиатура переключена в верхний регистр и все набираемые буквы будут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ЗАГЛАВНЫМИ.</a:t>
            </a:r>
          </a:p>
          <a:p>
            <a:pPr algn="just" fontAlgn="base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  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Для вставки специальных символов тоже используют кнопку </a:t>
            </a:r>
            <a:r>
              <a:rPr lang="en-US" sz="1800" b="1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Shift</a:t>
            </a:r>
            <a:r>
              <a:rPr lang="en-US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вместе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с кнопками на которых они нарисованы, - красные только в русской раскладке,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черные,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если нет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красных,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то в любой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раскладке.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84301" y="188640"/>
            <a:ext cx="50385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i="1" kern="0" cap="all" spc="0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Основы работы с </a:t>
            </a:r>
            <a:r>
              <a:rPr lang="ru-RU" sz="2400" b="1" i="1" kern="0" cap="all" spc="0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текстом</a:t>
            </a:r>
            <a:endParaRPr lang="ru-RU" sz="24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05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5256584"/>
          </a:xfrm>
        </p:spPr>
        <p:txBody>
          <a:bodyPr>
            <a:noAutofit/>
          </a:bodyPr>
          <a:lstStyle/>
          <a:p>
            <a:pPr marL="0" lvl="0" indent="0" algn="just" fontAlgn="base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Назначение  некоторых  клавиш  при  вводе текста: </a:t>
            </a:r>
          </a:p>
          <a:p>
            <a:pPr algn="just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Клавиши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</a:t>
            </a: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    </a:t>
            </a: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перемещают текстовый курсор по тексту. </a:t>
            </a:r>
          </a:p>
          <a:p>
            <a:pPr lvl="0" algn="just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Enter</a:t>
            </a: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–</a:t>
            </a:r>
            <a:r>
              <a:rPr lang="ru-RU" sz="1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используется для начала нового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абзаца. </a:t>
            </a:r>
            <a:endParaRPr lang="ru-RU" sz="1800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  <a:sym typeface="Keyboard" pitchFamily="18" charset="2"/>
            </a:endParaRPr>
          </a:p>
          <a:p>
            <a:pPr lvl="0" algn="just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Backspace</a:t>
            </a: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–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удаляет символы слева от текстового курсора.</a:t>
            </a:r>
          </a:p>
          <a:p>
            <a:pPr lvl="0" algn="just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Delete</a:t>
            </a: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 </a:t>
            </a:r>
            <a:r>
              <a:rPr lang="en-US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–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Keyboard" pitchFamily="18" charset="2"/>
              </a:rPr>
              <a:t>удаляет символы справа от текстового курсора.</a:t>
            </a:r>
          </a:p>
          <a:p>
            <a:pPr lv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</a:t>
            </a: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режим замены (вводимый текст будет затирать старый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r>
              <a:rPr lang="en-US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Home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кнопка перехода в начало строки (при нажатой </a:t>
            </a:r>
            <a:r>
              <a:rPr lang="en-US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Ctrl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начало документа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800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End</a:t>
            </a: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кнопка перехода в конец строки (при нажатой </a:t>
            </a:r>
            <a:r>
              <a:rPr lang="en-US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Ctrl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конец документа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800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Page</a:t>
            </a: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Up</a:t>
            </a: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кнопка перехода на видимую часть вверх (при нажатой </a:t>
            </a:r>
            <a:r>
              <a:rPr lang="en-US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Ctrl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страницу вверх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800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Page</a:t>
            </a: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Down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кнопка перехода на видимую часть вверх (при нажатой </a:t>
            </a:r>
            <a:r>
              <a:rPr lang="en-US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Ctrl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страницу вниз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800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None/>
            </a:pPr>
            <a:endParaRPr lang="ru-RU" sz="1800" kern="0" dirty="0">
              <a:solidFill>
                <a:srgbClr val="000000"/>
              </a:solidFill>
              <a:latin typeface="Arial" pitchFamily="34" charset="0"/>
              <a:cs typeface="Arial" pitchFamily="34" charset="0"/>
              <a:sym typeface="Keyboard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84301" y="44624"/>
            <a:ext cx="50385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i="1" kern="0" cap="all" spc="0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Основы работы с </a:t>
            </a:r>
            <a:r>
              <a:rPr lang="ru-RU" sz="2400" b="1" i="1" kern="0" cap="all" spc="0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текстом</a:t>
            </a:r>
            <a:endParaRPr lang="ru-RU" sz="24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7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856984" cy="5040560"/>
          </a:xfrm>
        </p:spPr>
        <p:txBody>
          <a:bodyPr>
            <a:noAutofit/>
          </a:bodyPr>
          <a:lstStyle/>
          <a:p>
            <a:pPr lvl="0" fontAlgn="base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работе с текстовым редактором необходимо </a:t>
            </a: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понимать</a:t>
            </a:r>
            <a:r>
              <a:rPr lang="en-US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термины</a:t>
            </a:r>
            <a:r>
              <a:rPr lang="ru-RU" sz="18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b="1" i="1" kern="0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Редактирование </a:t>
            </a:r>
            <a:r>
              <a:rPr lang="ru-RU" sz="1800" b="1" i="1" kern="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— преобразование, обеспечивающее добавление, </a:t>
            </a:r>
            <a:r>
              <a:rPr lang="ru-RU" sz="1800" b="1" i="1" kern="0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удаление</a:t>
            </a:r>
            <a:r>
              <a:rPr lang="ru-RU" sz="1800" b="1" i="1" kern="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, перемещение или исправление содержания документа.</a:t>
            </a:r>
            <a:r>
              <a:rPr lang="ru-RU" sz="1800" i="1" kern="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Редактирование документа обычно производится путем добавления, удаления или перемещения символов или фрагментов текста.</a:t>
            </a:r>
          </a:p>
          <a:p>
            <a:pPr marL="0" lvl="0" indent="0" fontAlgn="base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endParaRPr lang="ru-RU" sz="1800" u="sng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b="1" i="1" kern="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Форматирование — это оформление текста. </a:t>
            </a:r>
            <a:endParaRPr lang="ru-RU" sz="1800" b="1" i="1" kern="0" dirty="0" smtClean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Кроме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текстовых символов форматированный текст содержит специальные невидимые коды, которые сообщают программе, как надо его отображать на экране и печатать на принтере: какой шрифт использовать, каким должно быть начертание и размер символов, как оформляются абзацы и заголовки. 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None/>
            </a:pPr>
            <a:endParaRPr lang="ru-RU" sz="18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4301" y="188640"/>
            <a:ext cx="50385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i="1" kern="0" cap="all" spc="0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Основы работы с </a:t>
            </a:r>
            <a:r>
              <a:rPr lang="ru-RU" sz="2400" b="1" i="1" kern="0" cap="all" spc="0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текстом</a:t>
            </a:r>
            <a:endParaRPr lang="ru-RU" sz="24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sldjump"/>
          </p:cNvPr>
          <p:cNvSpPr/>
          <p:nvPr/>
        </p:nvSpPr>
        <p:spPr>
          <a:xfrm>
            <a:off x="-612576" y="2547605"/>
            <a:ext cx="9036496" cy="461665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</a:t>
            </a:r>
            <a:r>
              <a:rPr lang="ru-RU" sz="2400" b="1" i="1" dirty="0">
                <a:ln w="11430"/>
                <a:solidFill>
                  <a:srgbClr val="4C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текстового </a:t>
            </a:r>
            <a:r>
              <a:rPr lang="ru-RU" sz="2400" b="1" i="1" dirty="0" smtClean="0">
                <a:ln w="11430"/>
                <a:solidFill>
                  <a:srgbClr val="4C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редактора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827584" y="3140968"/>
            <a:ext cx="893764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cap="none" spc="0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Элементы текста , форматирование символов</a:t>
            </a:r>
            <a:endParaRPr lang="ru-RU" sz="2800" b="1" i="1" cap="none" spc="0" dirty="0">
              <a:ln w="11430"/>
              <a:solidFill>
                <a:srgbClr val="6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507504" y="3861048"/>
            <a:ext cx="71265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b="1" i="1" dirty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2800" b="1" i="1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графических объектов</a:t>
            </a:r>
            <a:endParaRPr lang="ru-RU" sz="2800" b="1" i="1" dirty="0">
              <a:ln w="11430"/>
              <a:solidFill>
                <a:srgbClr val="6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899592" y="4517082"/>
            <a:ext cx="47529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800" b="1" i="1" cap="none" spc="0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Форматирование абзацев</a:t>
            </a:r>
            <a:endParaRPr lang="ru-RU" sz="2800" b="1" i="1" cap="none" spc="0" dirty="0">
              <a:ln w="11430"/>
              <a:solidFill>
                <a:srgbClr val="6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7504" y="692696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ush Script MT" pitchFamily="66" charset="0"/>
              </a:rPr>
              <a:t>Microsoft Word 2010</a:t>
            </a:r>
            <a:endParaRPr lang="ru-RU" sz="8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495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2858" y="188640"/>
            <a:ext cx="442621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Основные Элементы текста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709361"/>
            <a:ext cx="890491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Элементами </a:t>
            </a:r>
            <a:r>
              <a:rPr lang="ru-RU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основного  текста</a:t>
            </a: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являются</a:t>
            </a: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символы, слова, предложения, абзацы, рисунки, таблицы</a:t>
            </a:r>
            <a:r>
              <a:rPr lang="ru-RU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Абзац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это последовательность символов, слов, предложений, которая заканчивается нажатием клавиши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Enter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285750" indent="-2857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Таблица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состоит  из  строк  и столбцов, на  пересечении  которых  находятся 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ячейки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Заголовок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-   это любой абзац основного текста документа. </a:t>
            </a:r>
            <a:endParaRPr lang="ru-RU" i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§"/>
            </a:pP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3248518"/>
            <a:ext cx="503214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Операции  </a:t>
            </a:r>
            <a:r>
              <a:rPr lang="ru-RU" sz="2000" b="1" i="1" kern="0" cap="all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над строками  </a:t>
            </a:r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текста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3717032"/>
            <a:ext cx="9081442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hangingPunct="0">
              <a:spcBef>
                <a:spcPts val="600"/>
              </a:spcBef>
              <a:buFont typeface="Wingdings" pitchFamily="2" charset="2"/>
              <a:buChar char="q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Сцепление двух строк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-  переместить курсор в конец первой строки и нажать  </a:t>
            </a:r>
            <a:r>
              <a:rPr lang="ru-RU" b="1" u="sng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Delete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hangingPunct="0">
              <a:spcBef>
                <a:spcPts val="600"/>
              </a:spcBef>
              <a:buFont typeface="Wingdings" pitchFamily="2" charset="2"/>
              <a:buChar char="q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Разрыв строки на две части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-  установить курсор в нужную позицию строки  и  нажать </a:t>
            </a:r>
            <a:r>
              <a:rPr lang="ru-RU" b="1" u="sng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Enter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hangingPunct="0">
              <a:spcBef>
                <a:spcPts val="600"/>
              </a:spcBef>
              <a:buFont typeface="Wingdings" pitchFamily="2" charset="2"/>
              <a:buChar char="q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Создание пустой строки перед первой строкой текста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переместить курсор в начало первой строки текста  и нажать </a:t>
            </a:r>
            <a:r>
              <a:rPr lang="ru-RU" b="1" u="sng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Enter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lvl="0" indent="-285750" hangingPunct="0">
              <a:spcBef>
                <a:spcPts val="600"/>
              </a:spcBef>
              <a:buFont typeface="Wingdings" pitchFamily="2" charset="2"/>
              <a:buChar char="q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Создание пустой строки между строками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переместить курсор в конец нужной строки и нажать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Enter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7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70066" y="116632"/>
            <a:ext cx="44374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Способы выделения текста</a:t>
            </a:r>
            <a:endParaRPr lang="ru-RU" sz="2000" b="1" i="1" kern="0" cap="all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692696"/>
            <a:ext cx="8928992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>
              <a:spcBef>
                <a:spcPts val="600"/>
              </a:spcBef>
              <a:spcAft>
                <a:spcPts val="600"/>
              </a:spcAft>
            </a:pPr>
            <a:r>
              <a:rPr lang="ru-RU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  <a:sym typeface="Wingdings 2"/>
              </a:rPr>
              <a:t>Перед форматированием текста, его необходимо выделить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 2"/>
              </a:rPr>
              <a:t>.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Рассмотрим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способы выделения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текста.</a:t>
            </a:r>
            <a:endParaRPr lang="ru-RU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hangingPunct="0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ym typeface="Wingdings 2"/>
              </a:rPr>
              <a:t>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Щелкните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перед  первым  словом  выделяемого  текста,  а затем  при  нажатой клавише </a:t>
            </a:r>
            <a:r>
              <a:rPr lang="ru-RU" b="1" u="sng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Shift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щелкните мышью на последнем слове.</a:t>
            </a:r>
          </a:p>
          <a:p>
            <a:pPr algn="just" hangingPunct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 2"/>
              </a:rPr>
              <a:t>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Установите курсор слева от первого слова  и,  удерживая  левую  кнопку  мыши,  протащите  указатель  по  тексту  до  последнего  слова  выделяемого  фрагмента,  затем  отпустите  кнопку. </a:t>
            </a:r>
          </a:p>
          <a:p>
            <a:pPr algn="just" hangingPunct="0"/>
            <a:r>
              <a:rPr lang="ru-RU" b="1" i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Область </a:t>
            </a:r>
            <a:r>
              <a:rPr lang="ru-RU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выделения - это пустая область слева  от  основного  текста</a:t>
            </a:r>
            <a:r>
              <a:rPr lang="ru-RU" b="1" i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53752" y="3385741"/>
          <a:ext cx="9036496" cy="35001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50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4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effectLst/>
                        </a:rPr>
                        <a:t>Выделяемый  объект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effectLst/>
                        </a:rPr>
                        <a:t>Действие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902">
                <a:tc>
                  <a:txBody>
                    <a:bodyPr/>
                    <a:lstStyle/>
                    <a:p>
                      <a:pPr hangingPunct="0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Слово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Сделать двойной щелчок  мышью по слову.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Строка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Щелкнуть мышью слева от строки  в области  выделения.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Предложение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Щелкнуть мышью в любом месте предложения при нажатой клавише  </a:t>
                      </a:r>
                      <a:r>
                        <a:rPr lang="ru-RU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Ctrl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Абзац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Двойной  щелчок  в  области  выделения  рядом  с  абзацем.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Весь текст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Щелчок  в  области  выделения  при нажатой клавише  </a:t>
                      </a:r>
                      <a:r>
                        <a:rPr lang="ru-RU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Ctrl</a:t>
                      </a:r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38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Прямоугольный блок  текста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Протаскиванием   указателя  мыши  из  левого  верхнего  угла блока  в  правый  нижний  при нажатой  клавише  </a:t>
                      </a:r>
                      <a:r>
                        <a:rPr lang="ru-RU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Рисунок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Щелкнуть мышью  по  рисунку.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3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8312" y="470861"/>
            <a:ext cx="45512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символов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85214" y="1196752"/>
            <a:ext cx="8958785" cy="48965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включает:</a:t>
            </a:r>
            <a:endParaRPr lang="ru-RU" sz="1800" b="1" dirty="0" smtClean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изменение шрифта;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изменение размера шрифта;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изменение начертания (полужирный, курсив, подчеркнутый, обычный);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изменение цвета символов;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добавление верхних или нижних индексов и других эффектов;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задание межсимвольных интервалов (разреженный или уплотненный);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смещение;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анимацию.</a:t>
            </a:r>
          </a:p>
        </p:txBody>
      </p:sp>
    </p:spTree>
    <p:extLst>
      <p:ext uri="{BB962C8B-B14F-4D97-AF65-F5344CB8AC3E}">
        <p14:creationId xmlns:p14="http://schemas.microsoft.com/office/powerpoint/2010/main" val="52988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59134" y="685780"/>
            <a:ext cx="8857866" cy="1303060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ru-RU" sz="18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Форматирование  символов  -  это  изменение   стиля,  размера,  цвета   и    названия   шрифта.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При форматировании текста используются инструменты группы «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Шрифт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» на ленте из меню 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Главная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, или диалоговое окно «Шрифт».</a:t>
            </a:r>
          </a:p>
        </p:txBody>
      </p:sp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6225"/>
            <a:ext cx="360680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5" r="63895" b="83168"/>
          <a:stretch>
            <a:fillRect/>
          </a:stretch>
        </p:blipFill>
        <p:spPr bwMode="auto">
          <a:xfrm>
            <a:off x="853752" y="3081338"/>
            <a:ext cx="3771900" cy="1873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1116013" y="2816225"/>
            <a:ext cx="373062" cy="1065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 flipV="1">
            <a:off x="1302544" y="4652963"/>
            <a:ext cx="299244" cy="684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3384468" y="2814452"/>
            <a:ext cx="754915" cy="1447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2212585" y="2805139"/>
            <a:ext cx="354401" cy="10762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 flipH="1" flipV="1">
            <a:off x="2716212" y="4652963"/>
            <a:ext cx="261937" cy="684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74713" y="3873500"/>
            <a:ext cx="1230312" cy="317178"/>
          </a:xfrm>
          <a:prstGeom prst="roundRect">
            <a:avLst/>
          </a:prstGeom>
          <a:solidFill>
            <a:schemeClr val="tx2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594" y="5342329"/>
            <a:ext cx="1550193" cy="679450"/>
          </a:xfrm>
          <a:prstGeom prst="roundRect">
            <a:avLst/>
          </a:prstGeom>
          <a:solidFill>
            <a:srgbClr val="FF00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Начертание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шрифтов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74900" y="4221163"/>
            <a:ext cx="684213" cy="431800"/>
          </a:xfrm>
          <a:prstGeom prst="round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691680" y="5337175"/>
            <a:ext cx="1692788" cy="859756"/>
          </a:xfrm>
          <a:prstGeom prst="round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</a:rPr>
              <a:t>Надстрочный, подстрочный вид </a:t>
            </a:r>
            <a:r>
              <a:rPr lang="ru-RU" b="1" dirty="0" smtClean="0">
                <a:solidFill>
                  <a:schemeClr val="tx1"/>
                </a:solidFill>
              </a:rPr>
              <a:t>символа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74712" y="4221163"/>
            <a:ext cx="1500187" cy="431800"/>
          </a:xfrm>
          <a:prstGeom prst="roundRect">
            <a:avLst/>
          </a:prstGeom>
          <a:solidFill>
            <a:srgbClr val="FF00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56792" y="2224664"/>
            <a:ext cx="1161370" cy="611362"/>
          </a:xfrm>
          <a:prstGeom prst="roundRect">
            <a:avLst/>
          </a:prstGeom>
          <a:solidFill>
            <a:schemeClr val="tx2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Типы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шрифтов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55826" y="3881437"/>
            <a:ext cx="692150" cy="3397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407411" y="2242126"/>
            <a:ext cx="1185244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Размер символа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079851" y="4262439"/>
            <a:ext cx="507231" cy="310356"/>
          </a:xfrm>
          <a:prstGeom prst="roundRect">
            <a:avLst/>
          </a:prstGeom>
          <a:solidFill>
            <a:srgbClr val="B7F3ED">
              <a:alpha val="1372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655763" y="2239816"/>
            <a:ext cx="1364556" cy="565323"/>
          </a:xfrm>
          <a:prstGeom prst="roundRect">
            <a:avLst/>
          </a:prstGeom>
          <a:solidFill>
            <a:srgbClr val="B7F3ED">
              <a:alpha val="1372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Цвет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символов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651500" y="3437432"/>
            <a:ext cx="1514475" cy="855664"/>
          </a:xfrm>
          <a:prstGeom prst="roundRect">
            <a:avLst/>
          </a:prstGeom>
          <a:solidFill>
            <a:schemeClr val="tx2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213600" y="3390900"/>
            <a:ext cx="1103313" cy="965200"/>
          </a:xfrm>
          <a:prstGeom prst="roundRect">
            <a:avLst/>
          </a:prstGeom>
          <a:solidFill>
            <a:srgbClr val="FF00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388424" y="3390900"/>
            <a:ext cx="504056" cy="96520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621338" y="4437063"/>
            <a:ext cx="1111250" cy="249237"/>
          </a:xfrm>
          <a:prstGeom prst="roundRect">
            <a:avLst/>
          </a:prstGeom>
          <a:solidFill>
            <a:srgbClr val="B7F3ED">
              <a:alpha val="1372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578475" y="5157788"/>
            <a:ext cx="830263" cy="358775"/>
          </a:xfrm>
          <a:prstGeom prst="round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086228" y="2228702"/>
            <a:ext cx="1185244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Очистить формат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Line 16"/>
          <p:cNvSpPr>
            <a:spLocks noChangeShapeType="1"/>
          </p:cNvSpPr>
          <p:nvPr/>
        </p:nvSpPr>
        <p:spPr bwMode="auto">
          <a:xfrm flipH="1">
            <a:off x="4427985" y="2761035"/>
            <a:ext cx="232678" cy="10915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139383" y="3852586"/>
            <a:ext cx="388168" cy="310356"/>
          </a:xfrm>
          <a:prstGeom prst="roundRect">
            <a:avLst/>
          </a:prstGeom>
          <a:solidFill>
            <a:srgbClr val="B7F3ED">
              <a:alpha val="1372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7784" y="5342329"/>
            <a:ext cx="1637360" cy="859756"/>
          </a:xfrm>
          <a:prstGeom prst="round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</a:rPr>
              <a:t>Цвет </a:t>
            </a:r>
            <a:r>
              <a:rPr lang="ru-RU" b="1" dirty="0">
                <a:solidFill>
                  <a:schemeClr val="tx1"/>
                </a:solidFill>
              </a:rPr>
              <a:t>выделения текста</a:t>
            </a:r>
            <a:endParaRPr lang="ru-RU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Line 18"/>
          <p:cNvSpPr>
            <a:spLocks noChangeShapeType="1"/>
          </p:cNvSpPr>
          <p:nvPr/>
        </p:nvSpPr>
        <p:spPr bwMode="auto">
          <a:xfrm flipH="1" flipV="1">
            <a:off x="3948881" y="4589651"/>
            <a:ext cx="302484" cy="7304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577784" y="4293096"/>
            <a:ext cx="388168" cy="310356"/>
          </a:xfrm>
          <a:prstGeom prst="roundRect">
            <a:avLst/>
          </a:prstGeom>
          <a:solidFill>
            <a:srgbClr val="B7F3ED">
              <a:alpha val="1372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975742" y="188640"/>
            <a:ext cx="45512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символов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3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4627" y="4149080"/>
            <a:ext cx="469872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Выравнивание  </a:t>
            </a:r>
            <a:r>
              <a:rPr lang="ru-RU" sz="2000" b="1" i="1" kern="0" cap="all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строк  </a:t>
            </a:r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абзаца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315" y="4725144"/>
            <a:ext cx="897934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b="1" dirty="0" smtClean="0">
                <a:latin typeface="Arial" pitchFamily="34" charset="0"/>
                <a:cs typeface="Arial" pitchFamily="34" charset="0"/>
              </a:rPr>
              <a:t>      -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Строки  абзаца  выравниваются 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по  левому  краю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                                                                                        </a:t>
            </a:r>
          </a:p>
          <a:p>
            <a:pPr hangingPunct="0">
              <a:spcBef>
                <a:spcPts val="60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- </a:t>
            </a:r>
            <a:r>
              <a:rPr lang="ru-RU" dirty="0">
                <a:latin typeface="Arial" pitchFamily="34" charset="0"/>
                <a:cs typeface="Arial" pitchFamily="34" charset="0"/>
              </a:rPr>
              <a:t>Строки  абзаца  выравниваются   </a:t>
            </a:r>
            <a:r>
              <a:rPr lang="ru-RU" u="sng" dirty="0">
                <a:latin typeface="Arial" pitchFamily="34" charset="0"/>
                <a:cs typeface="Arial" pitchFamily="34" charset="0"/>
              </a:rPr>
              <a:t>по  правому 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краю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hangingPunct="0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>
                <a:latin typeface="Arial" pitchFamily="34" charset="0"/>
                <a:cs typeface="Arial" pitchFamily="34" charset="0"/>
              </a:rPr>
              <a:t>Строки  абзаца  выравниваются   по  центру. Используется  для  заголовков.                </a:t>
            </a:r>
          </a:p>
          <a:p>
            <a:pPr hangingPunct="0">
              <a:spcBef>
                <a:spcPts val="600"/>
              </a:spcBef>
            </a:pPr>
            <a:r>
              <a:rPr lang="ru-RU" dirty="0">
                <a:latin typeface="Arial" pitchFamily="34" charset="0"/>
                <a:cs typeface="Arial" pitchFamily="34" charset="0"/>
              </a:rPr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>
                <a:latin typeface="Arial" pitchFamily="34" charset="0"/>
                <a:cs typeface="Arial" pitchFamily="34" charset="0"/>
              </a:rPr>
              <a:t>Строки  абзаца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выровнены по </a:t>
            </a:r>
            <a:r>
              <a:rPr lang="ru-RU" dirty="0">
                <a:latin typeface="Arial" pitchFamily="34" charset="0"/>
                <a:cs typeface="Arial" pitchFamily="34" charset="0"/>
              </a:rPr>
              <a:t>ширине,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имеют </a:t>
            </a:r>
            <a:r>
              <a:rPr lang="ru-RU" dirty="0">
                <a:latin typeface="Arial" pitchFamily="34" charset="0"/>
                <a:cs typeface="Arial" pitchFamily="34" charset="0"/>
              </a:rPr>
              <a:t>равные  края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слева </a:t>
            </a:r>
            <a:r>
              <a:rPr lang="ru-RU" dirty="0">
                <a:latin typeface="Arial" pitchFamily="34" charset="0"/>
                <a:cs typeface="Arial" pitchFamily="34" charset="0"/>
              </a:rPr>
              <a:t>и  справа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43" t="11642" r="51236" b="84602"/>
          <a:stretch/>
        </p:blipFill>
        <p:spPr bwMode="auto">
          <a:xfrm>
            <a:off x="310833" y="4797152"/>
            <a:ext cx="292796" cy="28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2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4" t="11642" r="48869" b="84264"/>
          <a:stretch>
            <a:fillRect/>
          </a:stretch>
        </p:blipFill>
        <p:spPr bwMode="auto">
          <a:xfrm>
            <a:off x="375651" y="5517232"/>
            <a:ext cx="241361" cy="28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2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8" t="12274" r="42955" b="85199"/>
          <a:stretch>
            <a:fillRect/>
          </a:stretch>
        </p:blipFill>
        <p:spPr bwMode="auto">
          <a:xfrm>
            <a:off x="324995" y="5868273"/>
            <a:ext cx="292017" cy="28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2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1" t="11642" r="45912" b="84264"/>
          <a:stretch>
            <a:fillRect/>
          </a:stretch>
        </p:blipFill>
        <p:spPr bwMode="auto">
          <a:xfrm>
            <a:off x="336550" y="5159534"/>
            <a:ext cx="297557" cy="28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5" t="11624" r="54773" b="83685"/>
          <a:stretch>
            <a:fillRect/>
          </a:stretch>
        </p:blipFill>
        <p:spPr bwMode="auto">
          <a:xfrm>
            <a:off x="4082461" y="2491967"/>
            <a:ext cx="816948" cy="373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11624" r="64392" b="84624"/>
          <a:stretch>
            <a:fillRect/>
          </a:stretch>
        </p:blipFill>
        <p:spPr bwMode="auto">
          <a:xfrm>
            <a:off x="4302078" y="2060848"/>
            <a:ext cx="593331" cy="30777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4082461" y="1670862"/>
            <a:ext cx="501037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Изменение 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размера  и  стиля  шрифта: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latin typeface="Arial" pitchFamily="34" charset="0"/>
                <a:cs typeface="Arial" pitchFamily="34" charset="0"/>
              </a:rPr>
              <a:t>            - поле  изменения размера  шрифта;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dirty="0">
                <a:latin typeface="Arial" pitchFamily="34" charset="0"/>
                <a:cs typeface="Arial" pitchFamily="34" charset="0"/>
              </a:rPr>
              <a:t> - поле  изменения  стиля  шрифта:  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Arial" pitchFamily="34" charset="0"/>
                <a:cs typeface="Arial" pitchFamily="34" charset="0"/>
              </a:rPr>
              <a:t>Полужирный</a:t>
            </a:r>
            <a:r>
              <a:rPr lang="ru-RU" dirty="0">
                <a:latin typeface="Arial" pitchFamily="34" charset="0"/>
                <a:cs typeface="Arial" pitchFamily="34" charset="0"/>
              </a:rPr>
              <a:t>, 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Курсив</a:t>
            </a:r>
            <a:r>
              <a:rPr lang="ru-RU" dirty="0">
                <a:latin typeface="Arial" pitchFamily="34" charset="0"/>
                <a:cs typeface="Arial" pitchFamily="34" charset="0"/>
              </a:rPr>
              <a:t>,  </a:t>
            </a:r>
            <a:r>
              <a:rPr lang="ru-RU" u="sng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Подчеркнутый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91195" y="836712"/>
            <a:ext cx="1761521" cy="3410487"/>
            <a:chOff x="0" y="0"/>
            <a:chExt cx="1276350" cy="2847975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0" t="10155" r="64087" b="21730"/>
            <a:stretch/>
          </p:blipFill>
          <p:spPr bwMode="auto">
            <a:xfrm>
              <a:off x="0" y="228600"/>
              <a:ext cx="1276350" cy="2619375"/>
            </a:xfrm>
            <a:prstGeom prst="rect">
              <a:avLst/>
            </a:prstGeom>
            <a:ln>
              <a:solidFill>
                <a:schemeClr val="accent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3" t="7282" r="78024" b="89899"/>
            <a:stretch/>
          </p:blipFill>
          <p:spPr bwMode="auto">
            <a:xfrm>
              <a:off x="0" y="0"/>
              <a:ext cx="857250" cy="219075"/>
            </a:xfrm>
            <a:prstGeom prst="rect">
              <a:avLst/>
            </a:prstGeom>
            <a:ln>
              <a:solidFill>
                <a:schemeClr val="accent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8" name="Поле 6"/>
          <p:cNvSpPr txBox="1"/>
          <p:nvPr/>
        </p:nvSpPr>
        <p:spPr>
          <a:xfrm>
            <a:off x="1932303" y="758616"/>
            <a:ext cx="2291183" cy="680882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hangingPunct="0">
              <a:spcAft>
                <a:spcPts val="0"/>
              </a:spcAft>
            </a:pPr>
            <a:r>
              <a:rPr lang="ru-RU" dirty="0">
                <a:effectLst/>
                <a:latin typeface="Arial"/>
                <a:ea typeface="Times New Roman"/>
              </a:rPr>
              <a:t>-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effectLst/>
                <a:latin typeface="Arial"/>
                <a:ea typeface="Times New Roman"/>
              </a:rPr>
              <a:t>Кнопка изменения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effectLst/>
                <a:latin typeface="Arial"/>
                <a:ea typeface="Times New Roman"/>
              </a:rPr>
              <a:t>названия шрифта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effectLst/>
                <a:latin typeface="Arial"/>
                <a:ea typeface="Times New Roman"/>
              </a:rPr>
              <a:t>. </a:t>
            </a:r>
            <a:endParaRPr lang="ru-RU" dirty="0">
              <a:solidFill>
                <a:schemeClr val="tx2">
                  <a:lumMod val="50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15258" y="270806"/>
            <a:ext cx="45512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символов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69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21425" y="764704"/>
            <a:ext cx="8785671" cy="12961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редакторе 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2010 при вызове контекстного меню и выделении символа, слова, фрагмента текста появляется </a:t>
            </a:r>
            <a:r>
              <a:rPr lang="ru-RU" sz="2000" i="1" u="sng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дополнительная панель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при помощи которой также можно производить некоторые операции форматирования текста. </a:t>
            </a:r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27589" r="25465" b="52342"/>
          <a:stretch>
            <a:fillRect/>
          </a:stretch>
        </p:blipFill>
        <p:spPr bwMode="auto">
          <a:xfrm>
            <a:off x="539552" y="2096295"/>
            <a:ext cx="6120680" cy="217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771800" y="2312319"/>
            <a:ext cx="2592288" cy="684633"/>
          </a:xfrm>
          <a:prstGeom prst="roundRect">
            <a:avLst/>
          </a:prstGeom>
          <a:solidFill>
            <a:srgbClr val="FFFF0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18367" y="4149080"/>
            <a:ext cx="45512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Варианты форматирования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72514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20000"/>
              </a:spcBef>
              <a:buFont typeface="+mj-lt"/>
              <a:buAutoNum type="arabicParenR"/>
            </a:pPr>
            <a:r>
              <a:rPr lang="ru-RU" sz="2000" i="1" dirty="0" smtClean="0">
                <a:solidFill>
                  <a:srgbClr val="1E1B35"/>
                </a:solidFill>
                <a:latin typeface="Arial" pitchFamily="34" charset="0"/>
                <a:ea typeface="+mj-ea"/>
                <a:cs typeface="Arial" pitchFamily="34" charset="0"/>
              </a:rPr>
              <a:t>Выделить </a:t>
            </a:r>
            <a:r>
              <a:rPr lang="ru-RU" sz="2000" i="1" dirty="0">
                <a:solidFill>
                  <a:srgbClr val="1E1B35"/>
                </a:solidFill>
                <a:latin typeface="Arial" pitchFamily="34" charset="0"/>
                <a:ea typeface="+mj-ea"/>
                <a:cs typeface="Arial" pitchFamily="34" charset="0"/>
              </a:rPr>
              <a:t>часть текста, затем произвести форматирование, указав необходимые параметры.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arenR"/>
            </a:pPr>
            <a:r>
              <a:rPr lang="ru-RU" sz="2000" i="1" dirty="0">
                <a:solidFill>
                  <a:srgbClr val="1E1B35"/>
                </a:solidFill>
                <a:latin typeface="Arial" pitchFamily="34" charset="0"/>
                <a:ea typeface="+mj-ea"/>
                <a:cs typeface="Arial" pitchFamily="34" charset="0"/>
              </a:rPr>
              <a:t>Указать параметры форматирование, затем производить набор текста.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15258" y="188640"/>
            <a:ext cx="45512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символов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4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5832648" cy="4525963"/>
          </a:xfrm>
        </p:spPr>
        <p:txBody>
          <a:bodyPr>
            <a:noAutofit/>
          </a:bodyPr>
          <a:lstStyle/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449263" algn="l"/>
              </a:tabLst>
            </a:pP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меню </a:t>
            </a: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Главная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имеется панель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«Редактирование»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содержащая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три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кнопки:</a:t>
            </a: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449263" algn="l"/>
              </a:tabLst>
            </a:pPr>
            <a:endParaRPr lang="ru-RU" sz="18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449263" algn="l"/>
              </a:tabLst>
            </a:pPr>
            <a:endParaRPr lang="ru-RU" sz="18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449263" algn="l"/>
              </a:tabLst>
            </a:pP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Найти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вызывает диалоговое окно в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текстовое поле которого нужно ввести слово или  текст, которые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необходимо найти в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текущем документе. </a:t>
            </a: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449263" algn="l"/>
              </a:tabLst>
            </a:pPr>
            <a:endParaRPr lang="ru-RU" sz="18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449263" algn="l"/>
              </a:tabLst>
            </a:pPr>
            <a:endParaRPr lang="ru-RU" sz="18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449263" algn="l"/>
              </a:tabLst>
            </a:pP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Заменить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вызывает диалоговое окно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первое поле которого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нужно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ввести заменяемые слово или текст, а во второе – заменяющие слово или текст. </a:t>
            </a: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711200" algn="l"/>
              </a:tabLst>
            </a:pPr>
            <a:endParaRPr lang="ru-RU" sz="18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spcBef>
                <a:spcPts val="0"/>
              </a:spcBef>
              <a:spcAft>
                <a:spcPts val="600"/>
              </a:spcAft>
              <a:buNone/>
              <a:tabLst>
                <a:tab pos="711200" algn="l"/>
              </a:tabLst>
            </a:pPr>
            <a:r>
              <a:rPr lang="ru-RU" sz="18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Выделить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кнопка с выпадающим списком в котором можно выделить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весь документ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графический объект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или </a:t>
            </a:r>
            <a:r>
              <a:rPr lang="ru-RU" sz="1800" i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 </a:t>
            </a:r>
            <a:r>
              <a:rPr lang="ru-RU" sz="1800" i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таким же форматом, как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тот, </a:t>
            </a:r>
            <a:r>
              <a:rPr lang="ru-RU" sz="18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возле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которого стоит курсор.</a:t>
            </a:r>
            <a:endParaRPr lang="ru-RU" sz="1800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406" y="764704"/>
            <a:ext cx="936104" cy="837567"/>
          </a:xfrm>
          <a:prstGeom prst="rect">
            <a:avLst/>
          </a:prstGeom>
          <a:noFill/>
          <a:ln>
            <a:noFill/>
          </a:ln>
          <a:effectLst>
            <a:outerShdw blurRad="508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64830" y="188640"/>
            <a:ext cx="44775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редактирование текста</a:t>
            </a:r>
            <a:endParaRPr lang="ru-RU" sz="24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5" t="32845" r="28226" b="39285"/>
          <a:stretch/>
        </p:blipFill>
        <p:spPr bwMode="auto">
          <a:xfrm>
            <a:off x="5940152" y="3861048"/>
            <a:ext cx="3096344" cy="123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" t="17622" r="84056" b="51418"/>
          <a:stretch/>
        </p:blipFill>
        <p:spPr bwMode="auto">
          <a:xfrm>
            <a:off x="6092305" y="1700808"/>
            <a:ext cx="1648047" cy="2088232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89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4984" y="116632"/>
            <a:ext cx="64475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Подготовка  окна  </a:t>
            </a:r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программы  </a:t>
            </a:r>
            <a:r>
              <a:rPr lang="ru-RU" sz="2000" b="1" i="1" kern="0" cap="all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к  </a:t>
            </a:r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работе</a:t>
            </a:r>
            <a:endParaRPr lang="ru-RU" sz="2000" b="1" i="1" kern="0" cap="all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70" y="692695"/>
            <a:ext cx="520670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Перед вводом текста, можно установить поля на странице.</a:t>
            </a:r>
          </a:p>
          <a:p>
            <a:pPr hangingPunct="0"/>
            <a:endParaRPr lang="ru-RU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Поле – это  область  между  краем  листа  и  основным  текстом  (серая  часть  на  линейке).</a:t>
            </a:r>
            <a:r>
              <a:rPr lang="en-US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i="1" dirty="0" smtClean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en-US" b="1" i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i="1" dirty="0" smtClean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en-US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установить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поля  страницы - это  значит  указать  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левое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и 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верхнее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и 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нижнее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отступы  на  странице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hangingPunct="0"/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Способы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hangingPunct="0">
              <a:spcBef>
                <a:spcPts val="600"/>
              </a:spcBef>
            </a:pPr>
            <a:r>
              <a:rPr lang="ru-RU" dirty="0">
                <a:latin typeface="Arial" pitchFamily="34" charset="0"/>
                <a:cs typeface="Arial" pitchFamily="34" charset="0"/>
                <a:sym typeface="Wingdings"/>
              </a:rPr>
              <a:t></a:t>
            </a:r>
            <a:r>
              <a:rPr lang="ru-RU" dirty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указателя мыши,  который при подведении  к  границе  серой  и  белой  части  на  линейке  принимает форму двойной  стрелки. </a:t>
            </a:r>
          </a:p>
          <a:p>
            <a:pPr hangingPunct="0">
              <a:spcBef>
                <a:spcPts val="600"/>
              </a:spcBef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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В диалоговом окне, которое вызывается командой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Разметка страницы - Параметры  страницы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5" t="20062" r="32095" b="26339"/>
          <a:stretch/>
        </p:blipFill>
        <p:spPr bwMode="auto">
          <a:xfrm>
            <a:off x="5286702" y="1812106"/>
            <a:ext cx="3609446" cy="4323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" t="2529" r="65177" b="86573"/>
          <a:stretch/>
        </p:blipFill>
        <p:spPr bwMode="auto">
          <a:xfrm>
            <a:off x="5286702" y="702671"/>
            <a:ext cx="3170059" cy="9499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04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82" y="332656"/>
            <a:ext cx="8992344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2000" b="1" i="1" kern="0" cap="all" dirty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Ввод </a:t>
            </a:r>
            <a:r>
              <a:rPr lang="ru-RU" sz="2000" b="1" i="1" kern="0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текста</a:t>
            </a:r>
          </a:p>
          <a:p>
            <a:pPr algn="ctr" hangingPunct="0"/>
            <a:endParaRPr lang="ru-RU" sz="2000" b="1" i="1" kern="0" cap="all" dirty="0">
              <a:ln/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работает в режиме вставки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т.е. при вставке символов нужно установить  курсор в нужное место, а затем набрать текст. Весь последующий текст автоматически  будет сдвигаться  вправо. </a:t>
            </a:r>
          </a:p>
          <a:p>
            <a:pPr marL="285750" lvl="0" indent="-285750" algn="just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автоматически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переходит  на  новую  строку  при  достижении  правого  поля  документа.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подготовке  документа на экране полезно нажать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меню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Главная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 группе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кнопку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Отобразить все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знаки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этого в тексте будет отображаться знак конца абзаца в виде знака: (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¶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и знак пробела в виде точки: (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 2"/>
              </a:rPr>
              <a:t>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6" t="7523" r="46909" b="90106"/>
          <a:stretch/>
        </p:blipFill>
        <p:spPr bwMode="auto">
          <a:xfrm>
            <a:off x="4860032" y="3933056"/>
            <a:ext cx="222341" cy="2647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64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69269" y="170398"/>
            <a:ext cx="14494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rgbClr val="68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Задание</a:t>
            </a:r>
            <a:endParaRPr lang="ru-RU" sz="2000" b="1" i="1" cap="all" spc="0" dirty="0">
              <a:ln/>
              <a:solidFill>
                <a:srgbClr val="68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964" y="836712"/>
            <a:ext cx="8944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Укажите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какое форматирование произведено в с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текстом по сравнению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исходным. 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874" y="1844823"/>
            <a:ext cx="4038600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 dirty="0"/>
              <a:t>Один        </a:t>
            </a:r>
            <a:r>
              <a:rPr lang="ru-RU" sz="2400" i="1" u="sng" dirty="0" err="1"/>
              <a:t>Один</a:t>
            </a:r>
            <a:endParaRPr lang="ru-RU" sz="2400" i="1" u="sng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 dirty="0"/>
              <a:t>Два     </a:t>
            </a:r>
            <a:r>
              <a:rPr lang="ru-RU" sz="3200" b="1" dirty="0">
                <a:solidFill>
                  <a:srgbClr val="009900"/>
                </a:solidFill>
              </a:rPr>
              <a:t>      </a:t>
            </a:r>
            <a:r>
              <a:rPr lang="ru-RU" sz="3200" b="1" dirty="0" err="1">
                <a:solidFill>
                  <a:srgbClr val="009900"/>
                </a:solidFill>
              </a:rPr>
              <a:t>Два</a:t>
            </a:r>
            <a:endParaRPr lang="ru-RU" sz="3200" b="1" dirty="0">
              <a:solidFill>
                <a:srgbClr val="0099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 dirty="0"/>
              <a:t>Три          </a:t>
            </a:r>
            <a:r>
              <a:rPr lang="ru-RU" sz="5400" i="1" dirty="0" err="1">
                <a:solidFill>
                  <a:srgbClr val="CC0000"/>
                </a:solidFill>
                <a:latin typeface="Times New Roman" pitchFamily="18" charset="0"/>
              </a:rPr>
              <a:t>Три</a:t>
            </a:r>
            <a:endParaRPr lang="ru-RU" sz="5400" i="1" dirty="0">
              <a:solidFill>
                <a:srgbClr val="CC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 dirty="0"/>
              <a:t>Четыре  </a:t>
            </a:r>
            <a:r>
              <a:rPr lang="ru-RU" sz="3200" i="1" dirty="0" err="1"/>
              <a:t>Четыре</a:t>
            </a:r>
            <a:endParaRPr lang="ru-RU" sz="3200" i="1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 dirty="0"/>
              <a:t>Пять</a:t>
            </a:r>
            <a:r>
              <a:rPr lang="ru-RU" sz="2400" dirty="0"/>
              <a:t>          </a:t>
            </a:r>
            <a:r>
              <a:rPr lang="ru-RU" sz="5400" b="1" dirty="0" err="1"/>
              <a:t>Пять</a:t>
            </a:r>
            <a:endParaRPr lang="ru-RU" sz="5400" b="1" dirty="0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3563888" y="2062311"/>
            <a:ext cx="5580112" cy="35274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800" i="1" dirty="0" smtClean="0">
                <a:solidFill>
                  <a:srgbClr val="1E1B35"/>
                </a:solidFill>
                <a:latin typeface="Arial" pitchFamily="34" charset="0"/>
                <a:cs typeface="Arial" pitchFamily="34" charset="0"/>
              </a:rPr>
              <a:t>Изменены начертания шрифта, размер.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rgbClr val="1E1B35"/>
              </a:solidFill>
              <a:latin typeface="Arial" pitchFamily="34" charset="0"/>
              <a:cs typeface="Arial" pitchFamily="34" charset="0"/>
            </a:endParaRPr>
          </a:p>
          <a:p>
            <a:pPr marL="174625" indent="-174625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800" i="1" dirty="0">
                <a:solidFill>
                  <a:srgbClr val="1E1B35"/>
                </a:solidFill>
                <a:latin typeface="Arial" pitchFamily="34" charset="0"/>
                <a:cs typeface="Arial" pitchFamily="34" charset="0"/>
              </a:rPr>
              <a:t>Изменены </a:t>
            </a:r>
            <a:r>
              <a:rPr lang="ru-RU" sz="1800" i="1" dirty="0" smtClean="0">
                <a:solidFill>
                  <a:srgbClr val="1E1B35"/>
                </a:solidFill>
                <a:latin typeface="Arial" pitchFamily="34" charset="0"/>
                <a:cs typeface="Arial" pitchFamily="34" charset="0"/>
              </a:rPr>
              <a:t>начертания шрифта, цвет.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>
              <a:solidFill>
                <a:srgbClr val="1E1B35"/>
              </a:solidFill>
              <a:latin typeface="Arial" pitchFamily="34" charset="0"/>
              <a:cs typeface="Arial" pitchFamily="34" charset="0"/>
            </a:endParaRPr>
          </a:p>
          <a:p>
            <a:pPr marL="174625" indent="-174625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800" i="1" dirty="0" smtClean="0">
                <a:solidFill>
                  <a:srgbClr val="1E1B35"/>
                </a:solidFill>
                <a:latin typeface="Arial" pitchFamily="34" charset="0"/>
                <a:cs typeface="Arial" pitchFamily="34" charset="0"/>
              </a:rPr>
              <a:t>Изменены вид шрифта, цвет, начертания, размер.</a:t>
            </a:r>
          </a:p>
          <a:p>
            <a:pPr marL="174625" indent="-174625" fontAlgn="auto">
              <a:lnSpc>
                <a:spcPct val="90000"/>
              </a:lnSpc>
              <a:spcAft>
                <a:spcPts val="0"/>
              </a:spcAft>
              <a:defRPr/>
            </a:pPr>
            <a:endParaRPr lang="ru-RU" sz="1800" i="1" dirty="0" smtClean="0">
              <a:solidFill>
                <a:srgbClr val="1E1B35"/>
              </a:solidFill>
              <a:latin typeface="Arial" pitchFamily="34" charset="0"/>
              <a:cs typeface="Arial" pitchFamily="34" charset="0"/>
            </a:endParaRPr>
          </a:p>
          <a:p>
            <a:pPr marL="174625" indent="-174625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800" i="1" dirty="0" smtClean="0">
                <a:solidFill>
                  <a:srgbClr val="1E1B35"/>
                </a:solidFill>
                <a:latin typeface="Arial" pitchFamily="34" charset="0"/>
                <a:cs typeface="Arial" pitchFamily="34" charset="0"/>
              </a:rPr>
              <a:t>Изменено начертания шрифта.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rgbClr val="1E1B35"/>
              </a:solidFill>
              <a:latin typeface="Arial" pitchFamily="34" charset="0"/>
              <a:cs typeface="Arial" pitchFamily="34" charset="0"/>
            </a:endParaRPr>
          </a:p>
          <a:p>
            <a:pPr marL="174625" indent="-174625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800" i="1" dirty="0" smtClean="0">
                <a:solidFill>
                  <a:srgbClr val="1E1B35"/>
                </a:solidFill>
                <a:latin typeface="Arial" pitchFamily="34" charset="0"/>
                <a:cs typeface="Arial" pitchFamily="34" charset="0"/>
              </a:rPr>
              <a:t>Изменены начертания, вида шрифта, размера.</a:t>
            </a:r>
          </a:p>
        </p:txBody>
      </p:sp>
    </p:spTree>
    <p:extLst>
      <p:ext uri="{BB962C8B-B14F-4D97-AF65-F5344CB8AC3E}">
        <p14:creationId xmlns:p14="http://schemas.microsoft.com/office/powerpoint/2010/main" val="318193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75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342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ush Script MT" pitchFamily="66" charset="0"/>
              </a:rPr>
              <a:t>Microsoft Word 2010</a:t>
            </a:r>
            <a:endParaRPr lang="ru-RU" sz="8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Рисунок 2" descr="E:\Андрей\Рисунки\ee247390.PENS_mh_officeproplus2010_left(en-us,MSDN.10)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0"/>
          <a:stretch/>
        </p:blipFill>
        <p:spPr bwMode="auto">
          <a:xfrm>
            <a:off x="467544" y="1481047"/>
            <a:ext cx="7200800" cy="100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2564904"/>
            <a:ext cx="9036496" cy="144655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i="1" cap="none" spc="0" dirty="0" smtClean="0">
                <a:ln w="11430"/>
                <a:solidFill>
                  <a:srgbClr val="4C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</a:t>
            </a:r>
            <a:r>
              <a:rPr lang="ru-RU" sz="4400" b="1" i="1" dirty="0">
                <a:ln w="11430"/>
                <a:solidFill>
                  <a:srgbClr val="4C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текстового </a:t>
            </a:r>
            <a:r>
              <a:rPr lang="ru-RU" sz="4400" b="1" i="1" dirty="0" smtClean="0">
                <a:ln w="11430"/>
                <a:solidFill>
                  <a:srgbClr val="4C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редактора</a:t>
            </a:r>
            <a:endParaRPr lang="ru-RU" sz="4400" b="1" cap="none" spc="0" dirty="0">
              <a:ln w="11430"/>
              <a:solidFill>
                <a:srgbClr val="4C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71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1402" y="216566"/>
            <a:ext cx="34451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rgbClr val="68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Практическая работа</a:t>
            </a:r>
            <a:endParaRPr lang="ru-RU" sz="2000" b="1" i="1" cap="all" spc="0" dirty="0">
              <a:ln/>
              <a:solidFill>
                <a:srgbClr val="68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 t="26606" r="23247" b="26645"/>
          <a:stretch/>
        </p:blipFill>
        <p:spPr bwMode="auto">
          <a:xfrm>
            <a:off x="0" y="759180"/>
            <a:ext cx="9144000" cy="540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https://pixy.org/src/149/1495649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118" y="6108570"/>
            <a:ext cx="1346305" cy="57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0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2008" y="1556792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ush Script MT" pitchFamily="66" charset="0"/>
              </a:rPr>
              <a:t>Microsoft Word 2010</a:t>
            </a:r>
            <a:endParaRPr lang="ru-RU" sz="8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Рисунок 2" descr="E:\Андрей\Рисунки\ee247390.PENS_mh_officeproplus2010_left(en-us,MSDN.10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0"/>
          <a:stretch/>
        </p:blipFill>
        <p:spPr bwMode="auto">
          <a:xfrm>
            <a:off x="952778" y="297676"/>
            <a:ext cx="7291629" cy="101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9838" y="3429000"/>
            <a:ext cx="79793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Вставка графических</a:t>
            </a:r>
          </a:p>
          <a:p>
            <a:pPr algn="ctr"/>
            <a:r>
              <a:rPr lang="ru-RU" sz="5400" b="1" i="1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объектов</a:t>
            </a:r>
            <a:endParaRPr lang="ru-RU" sz="5400" b="1" i="1" cap="none" spc="0" dirty="0">
              <a:ln w="11430"/>
              <a:solidFill>
                <a:srgbClr val="6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66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74485"/>
            <a:ext cx="5976664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К графическим объектам в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</a:rPr>
              <a:t>Word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 относятся: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Объекты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WordArt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Автофигуры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Объекты Надпись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2050" name="Рисунок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1" t="12135" r="7430" b="46004"/>
          <a:stretch>
            <a:fillRect/>
          </a:stretch>
        </p:blipFill>
        <p:spPr bwMode="auto">
          <a:xfrm>
            <a:off x="6285871" y="2859931"/>
            <a:ext cx="2373553" cy="2671227"/>
          </a:xfrm>
          <a:prstGeom prst="rect">
            <a:avLst/>
          </a:prstGeom>
          <a:noFill/>
          <a:ln w="9525">
            <a:solidFill>
              <a:srgbClr val="1025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39552" y="30417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6979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9552" y="2924944"/>
            <a:ext cx="5328591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Алгоритм вставки: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Установите  курсор в  точку  вставки  объекта  в  документе;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285750" lvl="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меню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Вставка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нажмите кнопку 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выберите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стиль оформления текста.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</a:rPr>
              <a:t>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рамке  введите  нужный  текст. </a:t>
            </a:r>
            <a:endParaRPr lang="ru-RU" sz="4000" dirty="0">
              <a:solidFill>
                <a:schemeClr val="tx2">
                  <a:lumMod val="50000"/>
                </a:schemeClr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3879" y="2188895"/>
            <a:ext cx="662473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i="1" dirty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Вставка декоративного </a:t>
            </a:r>
            <a:r>
              <a:rPr lang="ru-RU" sz="2000" b="1" i="1" dirty="0" smtClean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текста</a:t>
            </a:r>
            <a:r>
              <a:rPr lang="en-US" sz="2000" b="1" i="1" dirty="0" smtClean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 WordArt</a:t>
            </a:r>
            <a:endParaRPr lang="ru-RU" sz="2000" b="1" i="1" dirty="0">
              <a:ln w="11430"/>
              <a:solidFill>
                <a:srgbClr val="8A0000"/>
              </a:solidFill>
              <a:latin typeface="Arial" pitchFamily="34" charset="0"/>
              <a:ea typeface="Times New Roman" pitchFamily="18" charset="0"/>
            </a:endParaRPr>
          </a:p>
        </p:txBody>
      </p:sp>
      <p:pic>
        <p:nvPicPr>
          <p:cNvPr id="2049" name="Рисунок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00" t="9193" r="24962" b="88174"/>
          <a:stretch/>
        </p:blipFill>
        <p:spPr bwMode="auto">
          <a:xfrm>
            <a:off x="4575014" y="4195545"/>
            <a:ext cx="933090" cy="30971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00" t="9193" r="24962" b="88174"/>
          <a:stretch/>
        </p:blipFill>
        <p:spPr bwMode="auto">
          <a:xfrm>
            <a:off x="3685399" y="722284"/>
            <a:ext cx="1073076" cy="31637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13" t="6191" r="71981" b="85389"/>
          <a:stretch/>
        </p:blipFill>
        <p:spPr bwMode="auto">
          <a:xfrm>
            <a:off x="3003067" y="1038662"/>
            <a:ext cx="344798" cy="519384"/>
          </a:xfrm>
          <a:prstGeom prst="rect">
            <a:avLst/>
          </a:prstGeom>
          <a:ln>
            <a:solidFill>
              <a:srgbClr val="1F497D">
                <a:lumMod val="50000"/>
              </a:srgb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71" t="6837" r="31114" b="86112"/>
          <a:stretch/>
        </p:blipFill>
        <p:spPr bwMode="auto">
          <a:xfrm>
            <a:off x="3669191" y="1412776"/>
            <a:ext cx="334113" cy="434717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915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175399"/>
            <a:ext cx="23983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i="1" cap="none" spc="0" dirty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Вставка </a:t>
            </a:r>
            <a:r>
              <a:rPr lang="ru-RU" sz="2000" b="1" i="1" cap="none" spc="0" dirty="0" smtClean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Ф</a:t>
            </a:r>
            <a:r>
              <a:rPr lang="ru-RU" sz="2000" b="1" i="1" dirty="0" smtClean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игуры</a:t>
            </a:r>
            <a:endParaRPr lang="ru-RU" sz="2000" b="1" cap="none" spc="0" dirty="0">
              <a:ln w="11430"/>
              <a:solidFill>
                <a:srgbClr val="8A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666" y="613493"/>
            <a:ext cx="504056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Алгоритм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вставки:</a:t>
            </a:r>
            <a:endParaRPr lang="ru-RU" sz="2800" u="sng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37150" lvl="1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Установите  курсор в  точку   документа;</a:t>
            </a:r>
          </a:p>
          <a:p>
            <a:pPr marL="237150" lvl="1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меню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Вставка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нажмите кнопку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Фигуры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выберите фигуру и нарисуйте ее.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37150" lvl="1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ввода текста внутрь фигуры нужно из контекстного меню фигуры вызвать команду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Добавить текст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237150" lvl="1" indent="-342900">
              <a:lnSpc>
                <a:spcPct val="150000"/>
              </a:lnSpc>
              <a:buFont typeface="+mj-lt"/>
              <a:buAutoNum type="arabicParenR"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13" t="6191" r="71981" b="85389"/>
          <a:stretch/>
        </p:blipFill>
        <p:spPr bwMode="auto">
          <a:xfrm>
            <a:off x="4978593" y="1307222"/>
            <a:ext cx="344798" cy="519384"/>
          </a:xfrm>
          <a:prstGeom prst="rect">
            <a:avLst/>
          </a:prstGeom>
          <a:ln>
            <a:solidFill>
              <a:srgbClr val="1F497D">
                <a:lumMod val="50000"/>
              </a:srgb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13" t="22114" r="56502" b="46439"/>
          <a:stretch/>
        </p:blipFill>
        <p:spPr bwMode="auto">
          <a:xfrm>
            <a:off x="5436096" y="995371"/>
            <a:ext cx="1663233" cy="1662470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13" t="54109" r="56502" b="17281"/>
          <a:stretch/>
        </p:blipFill>
        <p:spPr bwMode="auto">
          <a:xfrm>
            <a:off x="7236296" y="980859"/>
            <a:ext cx="1693936" cy="1662470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339752" y="3444969"/>
            <a:ext cx="248651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i="1" cap="none" spc="0" dirty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Вставка </a:t>
            </a:r>
            <a:r>
              <a:rPr lang="ru-RU" sz="2000" b="1" i="1" cap="none" spc="0" dirty="0" smtClean="0">
                <a:ln w="11430"/>
                <a:solidFill>
                  <a:srgbClr val="8A0000"/>
                </a:solidFill>
                <a:latin typeface="Arial" pitchFamily="34" charset="0"/>
                <a:ea typeface="Times New Roman" pitchFamily="18" charset="0"/>
              </a:rPr>
              <a:t>Надписи</a:t>
            </a:r>
            <a:endParaRPr lang="ru-RU" sz="2000" b="1" cap="none" spc="0" dirty="0">
              <a:ln w="11430"/>
              <a:solidFill>
                <a:srgbClr val="8A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032" y="3820628"/>
            <a:ext cx="612068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Алгоритм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вставки: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Установите  курсор в  точку   документа;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меню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Вставка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нажмите кнопку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Надпись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выберите команду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Нарисовать надпись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введите текст или выберите встроенный готовый формат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Надписи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17" name="Рисунок 16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71" t="15357" r="1547" b="33124"/>
          <a:stretch/>
        </p:blipFill>
        <p:spPr bwMode="auto">
          <a:xfrm>
            <a:off x="6265597" y="3282569"/>
            <a:ext cx="2702048" cy="2670795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71" t="6837" r="31114" b="86112"/>
          <a:stretch/>
        </p:blipFill>
        <p:spPr bwMode="auto">
          <a:xfrm>
            <a:off x="5245999" y="4507785"/>
            <a:ext cx="334113" cy="434717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3740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43608" y="404664"/>
            <a:ext cx="75985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вставленного объекта</a:t>
            </a:r>
            <a:endParaRPr lang="ru-RU" sz="24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283634"/>
            <a:ext cx="87849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Перед форматированием объекта его необходимо выделить щелчком кнопки мыши.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Выделить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несколько объектов можно щелчком кнопки мыши по каждому объекту при нажатой клавише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Shift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i="1" dirty="0"/>
          </a:p>
          <a:p>
            <a:pPr algn="just">
              <a:lnSpc>
                <a:spcPct val="150000"/>
              </a:lnSpc>
            </a:pPr>
            <a:r>
              <a:rPr lang="ru-RU" i="1" dirty="0" smtClean="0">
                <a:solidFill>
                  <a:srgbClr val="8A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i="1" dirty="0">
                <a:solidFill>
                  <a:srgbClr val="8A0000"/>
                </a:solidFill>
                <a:latin typeface="Arial" pitchFamily="34" charset="0"/>
                <a:cs typeface="Arial" pitchFamily="34" charset="0"/>
              </a:rPr>
              <a:t>выделении вставленного объекта на экране появится лента с кнопками форматирования: </a:t>
            </a:r>
            <a:endParaRPr lang="ru-RU" dirty="0">
              <a:solidFill>
                <a:srgbClr val="8A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44016" y="4134678"/>
            <a:ext cx="8892480" cy="1166530"/>
            <a:chOff x="0" y="0"/>
            <a:chExt cx="6915150" cy="857250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5" t="813" r="40557" b="94311"/>
            <a:stretch/>
          </p:blipFill>
          <p:spPr bwMode="auto">
            <a:xfrm>
              <a:off x="3371850" y="0"/>
              <a:ext cx="1028700" cy="342900"/>
            </a:xfrm>
            <a:prstGeom prst="rect">
              <a:avLst/>
            </a:prstGeom>
            <a:ln>
              <a:solidFill>
                <a:schemeClr val="tx2">
                  <a:lumMod val="50000"/>
                </a:schemeClr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91" r="8049" b="83407"/>
            <a:stretch/>
          </p:blipFill>
          <p:spPr bwMode="auto">
            <a:xfrm>
              <a:off x="0" y="342900"/>
              <a:ext cx="6915150" cy="514350"/>
            </a:xfrm>
            <a:prstGeom prst="rect">
              <a:avLst/>
            </a:prstGeom>
            <a:ln>
              <a:solidFill>
                <a:schemeClr val="tx2">
                  <a:lumMod val="50000"/>
                </a:schemeClr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0144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3080" y="260648"/>
            <a:ext cx="82809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i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Рассмотрим назначение кнопок форматирования объектов:</a:t>
            </a:r>
            <a:endParaRPr lang="ru-RU" sz="2000" b="1" cap="none" spc="0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8640960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группы кнопок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Стили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оформления   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стиль фигуры или линии;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Заливка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фигуры 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добавить цвет и тип 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заливки фигуры;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Контур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фигуры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цвет, ширину, тип линии контура;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Эффекты фигур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добавить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тень, свечение, отражение, вращение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Заливка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текста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изменить заливку текста на градиентную, рисунком и т.д.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ru-RU" sz="2000" i="1" dirty="0" smtClean="0"/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95" t="7682" r="71079" b="86500"/>
          <a:stretch/>
        </p:blipFill>
        <p:spPr bwMode="auto">
          <a:xfrm>
            <a:off x="5935836" y="836712"/>
            <a:ext cx="1440161" cy="376868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10" t="6354" r="61364" b="90900"/>
          <a:stretch/>
        </p:blipFill>
        <p:spPr bwMode="auto">
          <a:xfrm>
            <a:off x="4684280" y="1821900"/>
            <a:ext cx="1512168" cy="31095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10" t="9437" r="61960" b="88172"/>
          <a:stretch/>
        </p:blipFill>
        <p:spPr bwMode="auto">
          <a:xfrm>
            <a:off x="4634778" y="2862429"/>
            <a:ext cx="1368151" cy="276855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10" t="11902" r="61364" b="85535"/>
          <a:stretch/>
        </p:blipFill>
        <p:spPr bwMode="auto">
          <a:xfrm>
            <a:off x="4718393" y="3805097"/>
            <a:ext cx="1478055" cy="30657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79" t="6654" r="52757" b="91031"/>
          <a:stretch/>
        </p:blipFill>
        <p:spPr bwMode="auto">
          <a:xfrm>
            <a:off x="4684280" y="4856420"/>
            <a:ext cx="513285" cy="286891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38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36084" y="188640"/>
            <a:ext cx="82809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i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Рассмотрим назначение кнопок форматирования объектов:</a:t>
            </a:r>
            <a:endParaRPr lang="ru-RU" sz="2000" b="1" cap="none" spc="0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187" y="764705"/>
            <a:ext cx="88569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Контур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текста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изменить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цвет, ширину и тип линии для контура текста;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Анимация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применить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тексту различные эффекты оформления: тень, свечение, отражение, объемное вращение. 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Направление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текста       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ориентацию текста на вертикальную, в столбик, либо повернуть текст в заданном направлении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Выровнять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     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изменить способ выравнивания текста в рамке: сверху, посередине, снизу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связь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связать текущую надпись с другой, чтобы текст перетекал между ними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79" t="9291" r="53192" b="88378"/>
          <a:stretch/>
        </p:blipFill>
        <p:spPr bwMode="auto">
          <a:xfrm>
            <a:off x="4572000" y="808039"/>
            <a:ext cx="564312" cy="288032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79" t="12105" r="52782" b="85207"/>
          <a:stretch/>
        </p:blipFill>
        <p:spPr bwMode="auto">
          <a:xfrm>
            <a:off x="3923928" y="1844824"/>
            <a:ext cx="432048" cy="288032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40" t="6579" r="41273" b="91184"/>
          <a:stretch/>
        </p:blipFill>
        <p:spPr bwMode="auto">
          <a:xfrm>
            <a:off x="5292080" y="2790073"/>
            <a:ext cx="1883960" cy="269741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40" t="9381" r="42863" b="88493"/>
          <a:stretch/>
        </p:blipFill>
        <p:spPr bwMode="auto">
          <a:xfrm>
            <a:off x="5136312" y="4158208"/>
            <a:ext cx="1728701" cy="288032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740" t="12466" r="44742" b="85565"/>
          <a:stretch/>
        </p:blipFill>
        <p:spPr bwMode="auto">
          <a:xfrm>
            <a:off x="4477326" y="5229200"/>
            <a:ext cx="1296144" cy="223773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759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3080" y="260648"/>
            <a:ext cx="82809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i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Рассмотрим назначение кнопок форматирования объектов:</a:t>
            </a:r>
            <a:endParaRPr lang="ru-RU" sz="2000" b="1" cap="none" spc="0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77777"/>
            <a:ext cx="8784976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задать положение объекта на странице;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Обтекание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текстом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изменить способ обтекания текстом выделенного объекта;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кнопок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Переместить вперед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Переместить назад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переместить выделенный объект на один уровень вверх (вниз) по отношению к другим объектам.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Область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выделения             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выделить отдельные объекты и изменить их порядок, показать все или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скрыть;</a:t>
            </a:r>
            <a:endParaRPr lang="ru-RU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ru-RU" sz="20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44" t="6341" r="35026" b="85637"/>
          <a:stretch/>
        </p:blipFill>
        <p:spPr bwMode="auto">
          <a:xfrm>
            <a:off x="4067944" y="660758"/>
            <a:ext cx="648072" cy="596195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59" t="6341" r="29956" b="85497"/>
          <a:stretch/>
        </p:blipFill>
        <p:spPr bwMode="auto">
          <a:xfrm>
            <a:off x="5220072" y="1556792"/>
            <a:ext cx="648072" cy="641345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044" t="6750" r="18294" b="91045"/>
          <a:stretch/>
        </p:blipFill>
        <p:spPr bwMode="auto">
          <a:xfrm>
            <a:off x="5472100" y="2991156"/>
            <a:ext cx="1641219" cy="228853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044" t="9200" r="19578" b="88483"/>
          <a:stretch/>
        </p:blipFill>
        <p:spPr bwMode="auto">
          <a:xfrm>
            <a:off x="3164354" y="3332295"/>
            <a:ext cx="1551662" cy="256089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044" t="11825" r="19854" b="85548"/>
          <a:stretch/>
        </p:blipFill>
        <p:spPr bwMode="auto">
          <a:xfrm>
            <a:off x="5242312" y="4293096"/>
            <a:ext cx="1324744" cy="256793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134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3080" y="260648"/>
            <a:ext cx="82809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i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Рассмотрим назначение кнопок форматирования объектов:</a:t>
            </a:r>
            <a:endParaRPr lang="ru-RU" sz="2000" b="1" cap="none" spc="0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36712"/>
            <a:ext cx="8640960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кнопок группы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Размер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изменить высоту и ширину выделенного объекта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Группировать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выполнить группирование объектов, чтобы обрабатывать их как один объект. Чтобы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разгруппировать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объекты  выберите  из  их  контекстного  меню  команду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Группировка – Разгруппировать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Выровнять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выровнять  выделенные объекты по центру или равномерно по ширине страницы;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помощью кнопки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Повернуть     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можно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осуществить поворот или отражение выделенного объекта.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Все  </a:t>
            </a:r>
            <a:r>
              <a:rPr lang="ru-RU" b="1" dirty="0">
                <a:solidFill>
                  <a:srgbClr val="C00000"/>
                </a:solidFill>
              </a:rPr>
              <a:t>перечисленные команды  форматирования </a:t>
            </a:r>
            <a:r>
              <a:rPr lang="ru-RU" b="1" dirty="0" smtClean="0">
                <a:solidFill>
                  <a:srgbClr val="C00000"/>
                </a:solidFill>
              </a:rPr>
              <a:t>также можно  </a:t>
            </a:r>
            <a:r>
              <a:rPr lang="ru-RU" b="1" dirty="0">
                <a:solidFill>
                  <a:srgbClr val="C00000"/>
                </a:solidFill>
              </a:rPr>
              <a:t>выбрать из  контекстного меню  </a:t>
            </a:r>
            <a:r>
              <a:rPr lang="ru-RU" b="1" dirty="0" smtClean="0">
                <a:solidFill>
                  <a:srgbClr val="C00000"/>
                </a:solidFill>
              </a:rPr>
              <a:t>выделенного объекта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413" t="7305" r="8213" b="83229"/>
          <a:stretch/>
        </p:blipFill>
        <p:spPr bwMode="auto">
          <a:xfrm>
            <a:off x="4499992" y="660758"/>
            <a:ext cx="648072" cy="583624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28" t="9200" r="16373" b="88217"/>
          <a:stretch/>
        </p:blipFill>
        <p:spPr bwMode="auto">
          <a:xfrm>
            <a:off x="4583874" y="1772816"/>
            <a:ext cx="564189" cy="366901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28" t="6650" r="16072" b="90692"/>
          <a:stretch/>
        </p:blipFill>
        <p:spPr bwMode="auto">
          <a:xfrm>
            <a:off x="4249547" y="3645024"/>
            <a:ext cx="466470" cy="30359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28" t="12220" r="16210" b="85542"/>
          <a:stretch/>
        </p:blipFill>
        <p:spPr bwMode="auto">
          <a:xfrm>
            <a:off x="4164774" y="4581128"/>
            <a:ext cx="551242" cy="366266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913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91" y="18864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ea typeface="+mn-ea"/>
                <a:cs typeface="Arial" pitchFamily="34" charset="0"/>
              </a:rPr>
              <a:t>Задание на самоподготовку</a:t>
            </a:r>
            <a:endParaRPr lang="ru-RU" sz="3200" b="1" i="1" kern="0" cap="all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0524" y="1531573"/>
            <a:ext cx="8484723" cy="1978304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Прочитать конспект лекции. </a:t>
            </a:r>
          </a:p>
          <a:p>
            <a:pPr marL="0" indent="0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Выучить назначение основных кнопок на панели «Формат объектов»</a:t>
            </a:r>
            <a:endParaRPr lang="ru-RU" sz="2800" b="1" i="1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532" name="Группа 9"/>
          <p:cNvGrpSpPr>
            <a:grpSpLocks/>
          </p:cNvGrpSpPr>
          <p:nvPr/>
        </p:nvGrpSpPr>
        <p:grpSpPr bwMode="auto">
          <a:xfrm>
            <a:off x="55408" y="4039071"/>
            <a:ext cx="1571625" cy="1928813"/>
            <a:chOff x="285720" y="3714752"/>
            <a:chExt cx="1571636" cy="192882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28596" y="3714752"/>
              <a:ext cx="214313" cy="14287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14348" y="4214818"/>
              <a:ext cx="214313" cy="14287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 rot="5400000">
              <a:off x="892942" y="3821910"/>
              <a:ext cx="214314" cy="142876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 rot="5400000">
              <a:off x="1035818" y="4107661"/>
              <a:ext cx="214314" cy="142876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2533" name="Группа 10"/>
          <p:cNvGrpSpPr>
            <a:grpSpLocks/>
          </p:cNvGrpSpPr>
          <p:nvPr/>
        </p:nvGrpSpPr>
        <p:grpSpPr bwMode="auto">
          <a:xfrm flipH="1">
            <a:off x="7386498" y="699068"/>
            <a:ext cx="1571625" cy="1928813"/>
            <a:chOff x="285720" y="3714752"/>
            <a:chExt cx="1571636" cy="192882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28596" y="3714752"/>
              <a:ext cx="214315" cy="14287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14348" y="4214818"/>
              <a:ext cx="214315" cy="14287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 rot="5400000">
              <a:off x="892943" y="3821910"/>
              <a:ext cx="214314" cy="142876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 rot="5400000">
              <a:off x="1035819" y="4107661"/>
              <a:ext cx="214314" cy="142876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5" name="Picture 2" descr="https://pixy.org/src/149/1495649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118" y="6108570"/>
            <a:ext cx="1346305" cy="57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99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018936" y="44624"/>
            <a:ext cx="7992888" cy="129614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>
              <a:buFont typeface="Georgia" pitchFamily="18" charset="0"/>
              <a:buNone/>
              <a:defRPr/>
            </a:pPr>
            <a:r>
              <a:rPr lang="ru-RU" sz="2000" i="1" dirty="0" err="1" smtClean="0">
                <a:solidFill>
                  <a:srgbClr val="000066"/>
                </a:solidFill>
                <a:effectLst/>
                <a:latin typeface="Arial" pitchFamily="34" charset="0"/>
                <a:cs typeface="Arial" pitchFamily="34" charset="0"/>
              </a:rPr>
              <a:t>Microsoft</a:t>
            </a:r>
            <a:r>
              <a:rPr lang="ru-RU" sz="2000" i="1" dirty="0" smtClean="0">
                <a:solidFill>
                  <a:srgbClr val="000066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 smtClean="0">
                <a:solidFill>
                  <a:srgbClr val="000066"/>
                </a:solidFill>
                <a:effectLst/>
                <a:latin typeface="Arial" pitchFamily="34" charset="0"/>
                <a:cs typeface="Arial" pitchFamily="34" charset="0"/>
              </a:rPr>
              <a:t>Word</a:t>
            </a:r>
            <a:r>
              <a:rPr lang="ru-RU" sz="2000" i="1" dirty="0" smtClean="0">
                <a:solidFill>
                  <a:srgbClr val="000066"/>
                </a:solidFill>
                <a:effectLst/>
                <a:latin typeface="Arial" pitchFamily="34" charset="0"/>
                <a:cs typeface="Arial" pitchFamily="34" charset="0"/>
              </a:rPr>
              <a:t> - это программа,  предназначенная для создания, просмотра, редактирования  и  печати  текстовых документов.</a:t>
            </a:r>
            <a:endParaRPr lang="ru-RU" sz="2000" i="1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46249" y="1195586"/>
            <a:ext cx="35983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en-US" sz="2800" b="1" cap="none" spc="0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Word</a:t>
            </a:r>
            <a:endParaRPr lang="ru-RU" sz="2800" b="1" cap="none" spc="0" dirty="0">
              <a:ln w="11430"/>
              <a:solidFill>
                <a:srgbClr val="6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88" y="1718806"/>
            <a:ext cx="9114589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algn="just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Поддержка двух и более языков с возможностью редактировать синтаксически и стилистически;</a:t>
            </a:r>
          </a:p>
          <a:p>
            <a:pPr marL="342900" algn="just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Использование разнообразных шрифтов и изменения их размера, цвета, начертания;</a:t>
            </a:r>
          </a:p>
          <a:p>
            <a:pPr marL="342900" algn="just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Использование в одном документе символов разных языков (латинских, греческих);</a:t>
            </a:r>
          </a:p>
          <a:p>
            <a:pPr marL="34290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Работа с несколькими документами и несколькими средами (графический, текстовый редакторы, электронные таблицы, базы данных, презентации и т.д.);</a:t>
            </a:r>
          </a:p>
          <a:p>
            <a:pPr marL="342900" algn="just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Большой выбор объектов, которые можно вставить в документ;</a:t>
            </a:r>
          </a:p>
          <a:p>
            <a:pPr marL="342900" algn="just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Автоматическое разбиение документа на страницы;</a:t>
            </a:r>
          </a:p>
          <a:p>
            <a:pPr marL="342900" algn="just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Добавление списков, гиперссылок, сносок, колонтитулов;</a:t>
            </a:r>
          </a:p>
          <a:p>
            <a:pPr marL="342900" algn="just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ru-RU" sz="20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Расширенные возможности работы с таблицей и т.д.</a:t>
            </a:r>
          </a:p>
        </p:txBody>
      </p:sp>
    </p:spTree>
    <p:extLst>
      <p:ext uri="{BB962C8B-B14F-4D97-AF65-F5344CB8AC3E}">
        <p14:creationId xmlns:p14="http://schemas.microsoft.com/office/powerpoint/2010/main" val="368050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2008" y="1484784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ush Script MT" pitchFamily="66" charset="0"/>
              </a:rPr>
              <a:t>Microsoft Word 2010</a:t>
            </a:r>
            <a:endParaRPr lang="ru-RU" sz="8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Рисунок 2" descr="E:\Андрей\Рисунки\ee247390.PENS_mh_officeproplus2010_left(en-us,MSDN.10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0"/>
          <a:stretch/>
        </p:blipFill>
        <p:spPr bwMode="auto">
          <a:xfrm>
            <a:off x="784296" y="260648"/>
            <a:ext cx="7272808" cy="101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7018" y="3356992"/>
            <a:ext cx="83338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solidFill>
                  <a:srgbClr val="6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Форматирование абзацев</a:t>
            </a:r>
            <a:endParaRPr lang="ru-RU" sz="5400" b="1" i="1" cap="none" spc="0" dirty="0">
              <a:ln w="11430"/>
              <a:solidFill>
                <a:srgbClr val="68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956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4899" y="109526"/>
            <a:ext cx="41841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 абзацев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764704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680000"/>
                </a:solidFill>
              </a:rPr>
              <a:t>Абзац - это фрагмент текста, набранный между двумя нажатиями на клавишу </a:t>
            </a:r>
            <a:r>
              <a:rPr lang="ru-RU" b="1" i="1" dirty="0" err="1">
                <a:solidFill>
                  <a:srgbClr val="680000"/>
                </a:solidFill>
              </a:rPr>
              <a:t>Enter</a:t>
            </a:r>
            <a:r>
              <a:rPr lang="ru-RU" b="1" i="1" dirty="0">
                <a:solidFill>
                  <a:srgbClr val="680000"/>
                </a:solidFill>
              </a:rPr>
              <a:t>. </a:t>
            </a:r>
            <a:endParaRPr lang="ru-RU" dirty="0">
              <a:solidFill>
                <a:srgbClr val="68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5913" t="6302" r="46402" b="83407"/>
          <a:stretch/>
        </p:blipFill>
        <p:spPr bwMode="auto">
          <a:xfrm>
            <a:off x="2051720" y="2816225"/>
            <a:ext cx="4325883" cy="1694021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49564" y="1963206"/>
            <a:ext cx="2500504" cy="586697"/>
          </a:xfrm>
          <a:prstGeom prst="roundRect">
            <a:avLst/>
          </a:prstGeom>
          <a:solidFill>
            <a:schemeClr val="tx2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Кнопки выравнивания абзацев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Line 14"/>
          <p:cNvSpPr>
            <a:spLocks noChangeShapeType="1"/>
          </p:cNvSpPr>
          <p:nvPr/>
        </p:nvSpPr>
        <p:spPr bwMode="auto">
          <a:xfrm>
            <a:off x="1331640" y="2549903"/>
            <a:ext cx="934480" cy="1023113"/>
          </a:xfrm>
          <a:prstGeom prst="line">
            <a:avLst/>
          </a:prstGeom>
          <a:noFill/>
          <a:ln w="9525">
            <a:solidFill>
              <a:srgbClr val="1E1B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9414" y="1957748"/>
            <a:ext cx="1402730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Уменьшить отступ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4869160"/>
            <a:ext cx="3147021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Интервал между строками и абзацами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40153" y="1957747"/>
            <a:ext cx="1507570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Формат по образцу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5976" y="1963207"/>
            <a:ext cx="1402730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Увеличить отступ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>
            <a:off x="3923928" y="2539644"/>
            <a:ext cx="432048" cy="457308"/>
          </a:xfrm>
          <a:prstGeom prst="line">
            <a:avLst/>
          </a:prstGeom>
          <a:noFill/>
          <a:ln w="9525">
            <a:solidFill>
              <a:srgbClr val="1E1B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6377603" y="2534184"/>
            <a:ext cx="409369" cy="608286"/>
          </a:xfrm>
          <a:prstGeom prst="line">
            <a:avLst/>
          </a:prstGeom>
          <a:noFill/>
          <a:ln w="9525">
            <a:solidFill>
              <a:srgbClr val="1E1B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23728" y="3591228"/>
            <a:ext cx="1724946" cy="48584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39952" y="2996952"/>
            <a:ext cx="955920" cy="4858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51519" y="1477316"/>
            <a:ext cx="4997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Назначение кнопок группы «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»: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97237" y="2944843"/>
            <a:ext cx="558884" cy="4858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H="1">
            <a:off x="5004048" y="2549903"/>
            <a:ext cx="244570" cy="447049"/>
          </a:xfrm>
          <a:prstGeom prst="line">
            <a:avLst/>
          </a:prstGeom>
          <a:noFill/>
          <a:ln w="9525">
            <a:solidFill>
              <a:srgbClr val="1E1B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 flipV="1">
            <a:off x="2266120" y="4077072"/>
            <a:ext cx="1873831" cy="792088"/>
          </a:xfrm>
          <a:prstGeom prst="line">
            <a:avLst/>
          </a:prstGeom>
          <a:noFill/>
          <a:ln w="9525">
            <a:solidFill>
              <a:srgbClr val="1E1B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39951" y="3591226"/>
            <a:ext cx="558884" cy="4858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693208" y="4876133"/>
            <a:ext cx="2011254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Заливка абзаца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835329" y="4876133"/>
            <a:ext cx="1903287" cy="57643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Границы абзаца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 flipV="1">
            <a:off x="4610329" y="4077072"/>
            <a:ext cx="393720" cy="786910"/>
          </a:xfrm>
          <a:prstGeom prst="line">
            <a:avLst/>
          </a:prstGeom>
          <a:noFill/>
          <a:ln w="9525">
            <a:solidFill>
              <a:srgbClr val="1E1B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 flipH="1" flipV="1">
            <a:off x="5940153" y="4077070"/>
            <a:ext cx="415968" cy="799062"/>
          </a:xfrm>
          <a:prstGeom prst="line">
            <a:avLst/>
          </a:prstGeom>
          <a:noFill/>
          <a:ln w="9525">
            <a:solidFill>
              <a:srgbClr val="1E1B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924551" y="3573016"/>
            <a:ext cx="558884" cy="4858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55887" y="3595892"/>
            <a:ext cx="558884" cy="4858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8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7365" y="692696"/>
            <a:ext cx="864096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ru-RU" b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Установка отступов с помощью горизонтальной линейки  </a:t>
            </a:r>
          </a:p>
          <a:p>
            <a:pPr algn="just" hangingPunct="0"/>
            <a:r>
              <a:rPr lang="ru-RU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latin typeface="Arial" pitchFamily="34" charset="0"/>
                <a:cs typeface="Arial" pitchFamily="34" charset="0"/>
              </a:rPr>
              <a:t>горизонтальной линейке расположено три подвижных маркера, перетаскивая левой клавишей мыши нижние из них, можно установить левую и/или правую границы выделенного абзаца, а перетаскивая верхний, можно сделать отступ или выступ для первой строки абзаца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234201" y="2302503"/>
            <a:ext cx="8675985" cy="1557048"/>
            <a:chOff x="130369" y="3573016"/>
            <a:chExt cx="8675985" cy="1557048"/>
          </a:xfrm>
        </p:grpSpPr>
        <p:pic>
          <p:nvPicPr>
            <p:cNvPr id="14" name="Рисунок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24" t="17480" r="11456" b="79701"/>
            <a:stretch>
              <a:fillRect/>
            </a:stretch>
          </p:blipFill>
          <p:spPr bwMode="auto">
            <a:xfrm>
              <a:off x="130369" y="4198721"/>
              <a:ext cx="8675985" cy="25590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AutoShape 50"/>
            <p:cNvSpPr>
              <a:spLocks noChangeArrowheads="1"/>
            </p:cNvSpPr>
            <p:nvPr/>
          </p:nvSpPr>
          <p:spPr bwMode="auto">
            <a:xfrm>
              <a:off x="611560" y="3573016"/>
              <a:ext cx="3116660" cy="3781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hangingPunct="0">
                <a:spcAft>
                  <a:spcPts val="0"/>
                </a:spcAft>
              </a:pPr>
              <a:r>
                <a:rPr lang="ru-RU" sz="1400" b="1" i="1" dirty="0">
                  <a:solidFill>
                    <a:schemeClr val="tx2">
                      <a:lumMod val="50000"/>
                    </a:schemeClr>
                  </a:solidFill>
                  <a:effectLst/>
                  <a:latin typeface="Arial"/>
                  <a:ea typeface="Times New Roman"/>
                </a:rPr>
                <a:t>Отступ </a:t>
              </a:r>
              <a:r>
                <a:rPr lang="ru-RU" sz="1400" b="1" i="1" u="sng" dirty="0">
                  <a:solidFill>
                    <a:schemeClr val="tx2">
                      <a:lumMod val="50000"/>
                    </a:schemeClr>
                  </a:solidFill>
                  <a:effectLst/>
                  <a:latin typeface="Arial"/>
                  <a:ea typeface="Times New Roman"/>
                </a:rPr>
                <a:t>первой</a:t>
              </a:r>
              <a:r>
                <a:rPr lang="ru-RU" sz="1400" b="1" i="1" dirty="0">
                  <a:solidFill>
                    <a:schemeClr val="tx2">
                      <a:lumMod val="50000"/>
                    </a:schemeClr>
                  </a:solidFill>
                  <a:effectLst/>
                  <a:latin typeface="Arial"/>
                  <a:ea typeface="Times New Roman"/>
                </a:rPr>
                <a:t> строки абзаца</a:t>
              </a:r>
              <a:endParaRPr lang="ru-RU" sz="1400" b="1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6" name="AutoShape 51"/>
            <p:cNvSpPr>
              <a:spLocks noChangeArrowheads="1"/>
            </p:cNvSpPr>
            <p:nvPr/>
          </p:nvSpPr>
          <p:spPr bwMode="auto">
            <a:xfrm>
              <a:off x="378129" y="4753422"/>
              <a:ext cx="2247702" cy="36842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hangingPunct="0">
                <a:spcAft>
                  <a:spcPts val="0"/>
                </a:spcAft>
              </a:pPr>
              <a:r>
                <a:rPr lang="ru-RU" sz="1400" b="1" i="1" dirty="0">
                  <a:solidFill>
                    <a:schemeClr val="tx2">
                      <a:lumMod val="50000"/>
                    </a:schemeClr>
                  </a:solidFill>
                  <a:latin typeface="Arial"/>
                  <a:ea typeface="Times New Roman"/>
                </a:rPr>
                <a:t>Левая граница абзаца</a:t>
              </a:r>
            </a:p>
          </p:txBody>
        </p:sp>
        <p:sp>
          <p:nvSpPr>
            <p:cNvPr id="17" name="AutoShape 53"/>
            <p:cNvSpPr>
              <a:spLocks noChangeArrowheads="1"/>
            </p:cNvSpPr>
            <p:nvPr/>
          </p:nvSpPr>
          <p:spPr bwMode="auto">
            <a:xfrm>
              <a:off x="5883397" y="4753422"/>
              <a:ext cx="2304256" cy="37664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hangingPunct="0">
                <a:spcAft>
                  <a:spcPts val="0"/>
                </a:spcAft>
              </a:pPr>
              <a:r>
                <a:rPr lang="ru-RU" sz="1400" b="1" i="1" dirty="0">
                  <a:solidFill>
                    <a:schemeClr val="tx2">
                      <a:lumMod val="50000"/>
                    </a:schemeClr>
                  </a:solidFill>
                  <a:latin typeface="Arial"/>
                  <a:ea typeface="Times New Roman"/>
                </a:rPr>
                <a:t>Правая граница абзаца</a:t>
              </a:r>
            </a:p>
          </p:txBody>
        </p:sp>
        <p:cxnSp>
          <p:nvCxnSpPr>
            <p:cNvPr id="18" name="AutoShape 54"/>
            <p:cNvCxnSpPr>
              <a:cxnSpLocks noChangeShapeType="1"/>
            </p:cNvCxnSpPr>
            <p:nvPr/>
          </p:nvCxnSpPr>
          <p:spPr bwMode="auto">
            <a:xfrm flipH="1">
              <a:off x="1119051" y="3989237"/>
              <a:ext cx="571500" cy="209484"/>
            </a:xfrm>
            <a:prstGeom prst="straightConnector1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55"/>
            <p:cNvCxnSpPr>
              <a:cxnSpLocks noChangeShapeType="1"/>
            </p:cNvCxnSpPr>
            <p:nvPr/>
          </p:nvCxnSpPr>
          <p:spPr bwMode="auto">
            <a:xfrm flipH="1" flipV="1">
              <a:off x="899592" y="4454621"/>
              <a:ext cx="211096" cy="267594"/>
            </a:xfrm>
            <a:prstGeom prst="straightConnector1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56"/>
            <p:cNvCxnSpPr>
              <a:cxnSpLocks noChangeShapeType="1"/>
            </p:cNvCxnSpPr>
            <p:nvPr/>
          </p:nvCxnSpPr>
          <p:spPr bwMode="auto">
            <a:xfrm flipV="1">
              <a:off x="6709913" y="4453185"/>
              <a:ext cx="454375" cy="269030"/>
            </a:xfrm>
            <a:prstGeom prst="straightConnector1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" name="Прямоугольник 20"/>
          <p:cNvSpPr/>
          <p:nvPr/>
        </p:nvSpPr>
        <p:spPr>
          <a:xfrm>
            <a:off x="2374899" y="109526"/>
            <a:ext cx="41841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 абзацев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8985" y="4151888"/>
            <a:ext cx="602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Установка отступов с помощью </a:t>
            </a:r>
            <a:r>
              <a:rPr lang="ru-RU" b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команды Абзац  </a:t>
            </a:r>
            <a:endParaRPr lang="ru-RU" b="1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28" name="Рисунок 27"/>
          <p:cNvPicPr/>
          <p:nvPr/>
        </p:nvPicPr>
        <p:blipFill rotWithShape="1">
          <a:blip r:embed="rId3"/>
          <a:srcRect l="32662" t="13681" r="32817" b="41055"/>
          <a:stretch/>
        </p:blipFill>
        <p:spPr bwMode="auto">
          <a:xfrm>
            <a:off x="6660232" y="4221088"/>
            <a:ext cx="2376264" cy="252027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827584" y="4923406"/>
            <a:ext cx="4702537" cy="1115642"/>
          </a:xfrm>
          <a:prstGeom prst="roundRect">
            <a:avLst/>
          </a:prstGeom>
          <a:solidFill>
            <a:schemeClr val="tx2">
              <a:lumMod val="20000"/>
              <a:lumOff val="80000"/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0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Поле  Отступ:</a:t>
            </a:r>
          </a:p>
          <a:p>
            <a:pPr hangingPunct="0"/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- установка левой и правой границ абзаца;</a:t>
            </a:r>
          </a:p>
          <a:p>
            <a:pPr hangingPunct="0"/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- установка отступа или выступа первой строки.</a:t>
            </a: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660232" y="5229200"/>
            <a:ext cx="2355407" cy="8098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3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4899" y="109526"/>
            <a:ext cx="41841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 абзацев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764704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  <a:sym typeface="Wingdings"/>
              </a:rPr>
              <a:t></a:t>
            </a: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Интервалы  между  строками и </a:t>
            </a:r>
            <a:r>
              <a:rPr lang="ru-RU" b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абзацами</a:t>
            </a:r>
            <a:endParaRPr lang="ru-RU" dirty="0"/>
          </a:p>
        </p:txBody>
      </p:sp>
      <p:grpSp>
        <p:nvGrpSpPr>
          <p:cNvPr id="4" name="Group 64"/>
          <p:cNvGrpSpPr>
            <a:grpSpLocks/>
          </p:cNvGrpSpPr>
          <p:nvPr/>
        </p:nvGrpSpPr>
        <p:grpSpPr bwMode="auto">
          <a:xfrm>
            <a:off x="7092280" y="620688"/>
            <a:ext cx="1917170" cy="2328053"/>
            <a:chOff x="8200" y="12030"/>
            <a:chExt cx="2934" cy="3441"/>
          </a:xfrm>
        </p:grpSpPr>
        <p:pic>
          <p:nvPicPr>
            <p:cNvPr id="5" name="Рисунок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10" t="13597" r="33127" b="59267"/>
            <a:stretch>
              <a:fillRect/>
            </a:stretch>
          </p:blipFill>
          <p:spPr bwMode="auto">
            <a:xfrm>
              <a:off x="8235" y="13290"/>
              <a:ext cx="2899" cy="2181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49" t="5446" r="46284" b="82674"/>
            <a:stretch>
              <a:fillRect/>
            </a:stretch>
          </p:blipFill>
          <p:spPr bwMode="auto">
            <a:xfrm>
              <a:off x="8200" y="12030"/>
              <a:ext cx="2934" cy="126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AutoShape 63"/>
            <p:cNvSpPr>
              <a:spLocks noChangeArrowheads="1"/>
            </p:cNvSpPr>
            <p:nvPr/>
          </p:nvSpPr>
          <p:spPr bwMode="auto">
            <a:xfrm flipV="1">
              <a:off x="9585" y="12585"/>
              <a:ext cx="390" cy="311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7504" y="1340768"/>
            <a:ext cx="665894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i="1" u="sng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Способ 1.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изменения интервала между строками текста или между абзацами можно воспользоваться кнопкой 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Интервал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в группе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41710" y="3452492"/>
            <a:ext cx="6417348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>
              <a:spcAft>
                <a:spcPts val="600"/>
              </a:spcAft>
            </a:pPr>
            <a:r>
              <a:rPr lang="ru-RU" i="1" u="sng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Способ 2.  </a:t>
            </a:r>
          </a:p>
          <a:p>
            <a:pPr algn="just" hangingPunct="0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 Выделите  абзацы;</a:t>
            </a:r>
          </a:p>
          <a:p>
            <a:pPr hangingPunct="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Выберите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команду 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Главная - Абзац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или  одноименную из контекстного   меню.</a:t>
            </a:r>
          </a:p>
          <a:p>
            <a:pPr algn="just" hangingPunct="0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В  диалоге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в поле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Интервал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щелкните  на  стрелке  поля 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Междустрочный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и    выберите    нужное    значение.</a:t>
            </a:r>
          </a:p>
          <a:p>
            <a:pPr algn="just" hangingPunct="0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 Нажмите «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8" t="13350" r="32353" b="19571"/>
          <a:stretch>
            <a:fillRect/>
          </a:stretch>
        </p:blipFill>
        <p:spPr bwMode="auto">
          <a:xfrm>
            <a:off x="6660232" y="3022832"/>
            <a:ext cx="2376265" cy="30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68"/>
          <p:cNvSpPr>
            <a:spLocks noChangeArrowheads="1"/>
          </p:cNvSpPr>
          <p:nvPr/>
        </p:nvSpPr>
        <p:spPr bwMode="auto">
          <a:xfrm>
            <a:off x="6660232" y="4531597"/>
            <a:ext cx="2376265" cy="841619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8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374899" y="109526"/>
            <a:ext cx="41841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 абзацев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329" y="4437112"/>
            <a:ext cx="561662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  <a:sym typeface="Wingdings"/>
              </a:rPr>
              <a:t></a:t>
            </a: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Отображение знаков абзацев   </a:t>
            </a:r>
          </a:p>
          <a:p>
            <a:pPr algn="just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отображения знаков абзацев и других скрытых символов форматирования нужно нажать кнопку 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Отобразить все знаки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 в группе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grpSp>
        <p:nvGrpSpPr>
          <p:cNvPr id="9" name="Group 83"/>
          <p:cNvGrpSpPr>
            <a:grpSpLocks/>
          </p:cNvGrpSpPr>
          <p:nvPr/>
        </p:nvGrpSpPr>
        <p:grpSpPr bwMode="auto">
          <a:xfrm>
            <a:off x="5940152" y="4740679"/>
            <a:ext cx="3024336" cy="1224136"/>
            <a:chOff x="8928" y="15223"/>
            <a:chExt cx="2282" cy="870"/>
          </a:xfrm>
        </p:grpSpPr>
        <p:pic>
          <p:nvPicPr>
            <p:cNvPr id="10" name="Рисунок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57" t="5716" r="45975" b="83150"/>
            <a:stretch>
              <a:fillRect/>
            </a:stretch>
          </p:blipFill>
          <p:spPr bwMode="auto">
            <a:xfrm>
              <a:off x="8928" y="15223"/>
              <a:ext cx="2282" cy="87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AutoShape 82"/>
            <p:cNvSpPr>
              <a:spLocks noChangeArrowheads="1"/>
            </p:cNvSpPr>
            <p:nvPr/>
          </p:nvSpPr>
          <p:spPr bwMode="auto">
            <a:xfrm>
              <a:off x="10875" y="15315"/>
              <a:ext cx="335" cy="285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329" y="764704"/>
            <a:ext cx="881156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>
              <a:spcAft>
                <a:spcPts val="600"/>
              </a:spcAft>
            </a:pP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  <a:sym typeface="Wingdings"/>
              </a:rPr>
              <a:t></a:t>
            </a: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 Обрамление  и  заливка  </a:t>
            </a:r>
            <a:r>
              <a:rPr lang="ru-RU" b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абзацев   </a:t>
            </a:r>
            <a:endParaRPr lang="ru-RU" b="1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  <a:p>
            <a:pPr hangingPunct="0">
              <a:spcAft>
                <a:spcPts val="60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выделенного абзаца или группы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абзацев можно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установить цвет фона и провести границы — линии, обрамляющие или разделяющие абзацы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940152" y="2892614"/>
            <a:ext cx="2980744" cy="1159966"/>
            <a:chOff x="0" y="0"/>
            <a:chExt cx="1628775" cy="60960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11" t="6189" r="46446" b="83150"/>
            <a:stretch/>
          </p:blipFill>
          <p:spPr bwMode="auto">
            <a:xfrm>
              <a:off x="0" y="0"/>
              <a:ext cx="1628775" cy="60960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  <a:lumOff val="0"/>
                </a:schemeClr>
              </a:solidFill>
              <a:miter lim="800000"/>
              <a:headEnd/>
              <a:tailEnd/>
            </a:ln>
          </p:spPr>
        </p:pic>
        <p:sp>
          <p:nvSpPr>
            <p:cNvPr id="15" name="AutoShape 85"/>
            <p:cNvSpPr>
              <a:spLocks noChangeArrowheads="1"/>
            </p:cNvSpPr>
            <p:nvPr/>
          </p:nvSpPr>
          <p:spPr bwMode="auto">
            <a:xfrm>
              <a:off x="1009650" y="266700"/>
              <a:ext cx="542925" cy="180975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1518" y="1926569"/>
            <a:ext cx="56166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i="1" u="sng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Порядок действий: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Выделите абзацы.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Нажмите в группе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стрелку кнопки 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Внешние границы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выберите тип линии.               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Нажмите в группе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Абзац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стрелку кнопки 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Заливка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и выберите цвет заливки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5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4899" y="109526"/>
            <a:ext cx="41841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kern="0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Форматирование  абзацев</a:t>
            </a:r>
            <a:endParaRPr lang="ru-RU" sz="2000" b="1" i="1" cap="all" spc="0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412" y="764702"/>
            <a:ext cx="878497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  <a:sym typeface="Wingdings"/>
              </a:rPr>
              <a:t></a:t>
            </a:r>
            <a:r>
              <a:rPr lang="ru-RU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Форматирование по образцу</a:t>
            </a:r>
          </a:p>
          <a:p>
            <a:pPr algn="just" hangingPunct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Если Вам нужно применить определенный формат к нескольким фрагментам текста, то это легко сделать с помощью кнопки 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Формат по образцу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   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hangingPunct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Выполнять 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форматирование по образцу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можно как для абзацев, так и для отдельных слов.  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ru-RU" i="1" u="sng" dirty="0">
                <a:solidFill>
                  <a:srgbClr val="8A0000"/>
                </a:solidFill>
                <a:latin typeface="Arial" pitchFamily="34" charset="0"/>
                <a:cs typeface="Arial" pitchFamily="34" charset="0"/>
              </a:rPr>
              <a:t>Порядок действий</a:t>
            </a:r>
            <a:r>
              <a:rPr lang="ru-RU" i="1" dirty="0">
                <a:solidFill>
                  <a:srgbClr val="8A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lvl="0" indent="-342900" algn="just" hangingPunct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Выделите текст-образец форматирования и  щелкните по кнопке 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Формат по образцу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 hangingPunct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Проведите «</a:t>
            </a:r>
            <a:r>
              <a:rPr lang="ru-RU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метелкой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по тексту, который Вы хотите отформатировать.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 hangingPunct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Если нужно применить формат к нескольким абзацам, то после выделения образца форматирования, дважды щелкните по  кнопке 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Формат по образцу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»,  а затем последовательно щелкните на всех абзацах, которые требуется отформатировать должным образом;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 hangingPunct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отмены  дальнейшего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форматирования щелкните по кнопке «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Формат по образцу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 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11858" r="85600" b="85370"/>
          <a:stretch>
            <a:fillRect/>
          </a:stretch>
        </p:blipFill>
        <p:spPr bwMode="auto">
          <a:xfrm>
            <a:off x="4074099" y="3284984"/>
            <a:ext cx="1656184" cy="301749"/>
          </a:xfrm>
          <a:prstGeom prst="rect">
            <a:avLst/>
          </a:prstGeom>
          <a:noFill/>
          <a:ln w="9525" cmpd="sng">
            <a:solidFill>
              <a:schemeClr val="tx2">
                <a:lumMod val="50000"/>
                <a:lumOff val="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5" name="Picture 2" descr="https://pixy.org/src/149/1495649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747" y="6280501"/>
            <a:ext cx="1346305" cy="57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28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075" y="753200"/>
            <a:ext cx="8928992" cy="45259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Интерфейс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это метод передачи информации,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 в случае программы –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 общения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пользователем.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Интерфейс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программы для обычных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пользователей - это внешний вид окна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программы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sz="1800" b="1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1800" b="1" i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Основные элементы интерфейса в </a:t>
            </a:r>
            <a:r>
              <a:rPr lang="en-US" sz="2000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Word </a:t>
            </a:r>
            <a:r>
              <a:rPr lang="en-US" sz="2000" b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sz="2000" b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10:</a:t>
            </a:r>
            <a:endParaRPr lang="ru-RU" sz="2000" b="1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Меню </a:t>
            </a:r>
            <a:r>
              <a:rPr lang="ru-RU" sz="1800" i="1" dirty="0">
                <a:latin typeface="Arial" pitchFamily="34" charset="0"/>
                <a:cs typeface="Arial" pitchFamily="34" charset="0"/>
              </a:rPr>
              <a:t>быстрого доступа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в заголовке главного окна.</a:t>
            </a:r>
            <a:endParaRPr lang="ru-RU" sz="1800" i="1" dirty="0">
              <a:latin typeface="Arial" pitchFamily="34" charset="0"/>
              <a:cs typeface="Arial" pitchFamily="34" charset="0"/>
            </a:endParaRP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Лента панелей инструментов с закладками.</a:t>
            </a: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Отдельные панели инструментов.</a:t>
            </a: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Выпадающие списки.</a:t>
            </a: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Кнопки команд.</a:t>
            </a: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Кнопки вызова диалоговых окон.</a:t>
            </a: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Флажки               </a:t>
            </a:r>
            <a:endParaRPr lang="ru-RU" sz="1800" i="1" dirty="0" smtClean="0">
              <a:latin typeface="Arial" pitchFamily="34" charset="0"/>
              <a:cs typeface="Arial" pitchFamily="34" charset="0"/>
            </a:endParaRPr>
          </a:p>
          <a:p>
            <a:pPr marL="9080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Переключатели  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 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1"/>
          <a:stretch/>
        </p:blipFill>
        <p:spPr bwMode="auto">
          <a:xfrm>
            <a:off x="5153372" y="3736825"/>
            <a:ext cx="3752503" cy="13498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5940152" y="2924944"/>
            <a:ext cx="360040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472100" y="3284984"/>
            <a:ext cx="468052" cy="792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286250" y="3648075"/>
            <a:ext cx="1185850" cy="7636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347864" y="3933056"/>
            <a:ext cx="2952328" cy="4787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699792" y="4319203"/>
            <a:ext cx="3168352" cy="4369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499992" y="4756199"/>
            <a:ext cx="1512168" cy="2479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4954582"/>
            <a:ext cx="936105" cy="2400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159" y="5399620"/>
            <a:ext cx="1862869" cy="256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2205936" y="116632"/>
            <a:ext cx="45400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8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120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0566" y="1356281"/>
            <a:ext cx="70436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Элементы  окна редактора  </a:t>
            </a:r>
            <a:r>
              <a:rPr lang="ru-RU" sz="2400" b="1" i="1" cap="none" spc="0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Microsoft</a:t>
            </a:r>
            <a:r>
              <a:rPr lang="ru-RU" sz="2400" b="1" i="1" cap="none" spc="0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i="1" cap="none" spc="0" dirty="0" err="1" smtClean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Word</a:t>
            </a:r>
            <a:endParaRPr lang="ru-RU" sz="2400" b="1" cap="none" spc="0" dirty="0">
              <a:ln w="11430"/>
              <a:solidFill>
                <a:srgbClr val="000066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4" t="3593" r="14534" b="20066"/>
          <a:stretch/>
        </p:blipFill>
        <p:spPr bwMode="auto">
          <a:xfrm>
            <a:off x="0" y="608570"/>
            <a:ext cx="9144000" cy="624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70785" y="2711155"/>
            <a:ext cx="144016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Имя документа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098" y="2718243"/>
            <a:ext cx="115212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Панель быстрого доступа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2711155"/>
            <a:ext cx="93610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Лента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3471" y="2756693"/>
            <a:ext cx="93610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Вкладки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6216" y="3088438"/>
            <a:ext cx="144016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Масштабная линейка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0370" y="4241414"/>
            <a:ext cx="290911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Текстовое поле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790" y="908720"/>
            <a:ext cx="9123210" cy="111044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908720"/>
            <a:ext cx="7452320" cy="24634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790" y="650776"/>
            <a:ext cx="1310850" cy="2579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28694" y="650776"/>
            <a:ext cx="699290" cy="2579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>
            <a:stCxn id="5" idx="0"/>
          </p:cNvCxnSpPr>
          <p:nvPr/>
        </p:nvCxnSpPr>
        <p:spPr>
          <a:xfrm flipV="1">
            <a:off x="1002162" y="908721"/>
            <a:ext cx="56384" cy="1809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0"/>
          </p:cNvCxnSpPr>
          <p:nvPr/>
        </p:nvCxnSpPr>
        <p:spPr>
          <a:xfrm flipV="1">
            <a:off x="2303748" y="1988841"/>
            <a:ext cx="0" cy="722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0"/>
          </p:cNvCxnSpPr>
          <p:nvPr/>
        </p:nvCxnSpPr>
        <p:spPr>
          <a:xfrm flipV="1">
            <a:off x="3790865" y="908721"/>
            <a:ext cx="0" cy="1802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7" idx="0"/>
          </p:cNvCxnSpPr>
          <p:nvPr/>
        </p:nvCxnSpPr>
        <p:spPr>
          <a:xfrm flipV="1">
            <a:off x="5481523" y="1155065"/>
            <a:ext cx="0" cy="1601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236296" y="2204864"/>
            <a:ext cx="0" cy="8596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06118" y="3531755"/>
            <a:ext cx="621009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074771" y="5651666"/>
            <a:ext cx="144016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Строка состояния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2498706" y="6174886"/>
            <a:ext cx="296145" cy="5664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856682" y="5867109"/>
            <a:ext cx="144016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Масштаб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7740352" y="6174886"/>
            <a:ext cx="216024" cy="5664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703994" y="4650704"/>
            <a:ext cx="207271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Кнопки управления размером окна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7456505" y="885700"/>
            <a:ext cx="674506" cy="37419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кругленный прямоугольник 44"/>
          <p:cNvSpPr/>
          <p:nvPr/>
        </p:nvSpPr>
        <p:spPr>
          <a:xfrm>
            <a:off x="7870812" y="627348"/>
            <a:ext cx="1273188" cy="28137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4289486" y="5654710"/>
            <a:ext cx="144016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Arial" pitchFamily="34" charset="0"/>
                <a:cs typeface="Arial" pitchFamily="34" charset="0"/>
              </a:rPr>
              <a:t>Полосы прокрутки</a:t>
            </a: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5733551" y="5767841"/>
            <a:ext cx="32309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481523" y="6177930"/>
            <a:ext cx="0" cy="4194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t="25683" r="3189" b="64942"/>
          <a:stretch/>
        </p:blipFill>
        <p:spPr bwMode="auto">
          <a:xfrm>
            <a:off x="0" y="0"/>
            <a:ext cx="9144000" cy="6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500826" y="73452"/>
            <a:ext cx="39973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258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 t="12500" r="19456" b="18261"/>
          <a:stretch/>
        </p:blipFill>
        <p:spPr bwMode="auto">
          <a:xfrm>
            <a:off x="-8375" y="620688"/>
            <a:ext cx="9160750" cy="6381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1115" y="2708920"/>
            <a:ext cx="83529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b="1" i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Лента</a:t>
            </a:r>
            <a:endParaRPr lang="ru-RU" b="1" i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Лента</a:t>
            </a:r>
            <a:r>
              <a:rPr lang="ru-RU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- это полоса в верхней части экрана, на которой размещаются все основные наборы команд, сгруппированные по тематикам на отдельных вкладках и группах. </a:t>
            </a:r>
            <a:r>
              <a:rPr lang="ru-RU" b="1" dirty="0"/>
              <a:t> </a:t>
            </a:r>
            <a:endParaRPr lang="ru-RU" b="1" dirty="0" smtClean="0"/>
          </a:p>
          <a:p>
            <a:pPr algn="just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помощью ленты можно быстро находить необходимые команды (элементы управления: кнопки, раскрывающиеся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списки и </a:t>
            </a:r>
            <a:r>
              <a:rPr lang="ru-RU" dirty="0">
                <a:latin typeface="Arial" pitchFamily="34" charset="0"/>
                <a:cs typeface="Arial" pitchFamily="34" charset="0"/>
              </a:rPr>
              <a:t>т.п.). Команды упорядочены в логические группы, собранные на вкладках.</a:t>
            </a:r>
          </a:p>
          <a:p>
            <a:pPr algn="just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Удалить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ленту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нельзя</a:t>
            </a:r>
            <a:r>
              <a:rPr lang="ru-RU" dirty="0">
                <a:latin typeface="Arial" pitchFamily="34" charset="0"/>
                <a:cs typeface="Arial" pitchFamily="34" charset="0"/>
              </a:rPr>
              <a:t>. Однако, чтобы увеличить рабочую область, ленту можно скрыть 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свернуть), нажатием кнопки Свернуть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ленту, расположенную в правой части линии названий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вкладок: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Лента будет скрыта, названия вкладок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останутся. Повторным нажатием на кнопку лента возвращается.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908720"/>
            <a:ext cx="9144000" cy="12961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5" t="3579" r="1739" b="94266"/>
          <a:stretch/>
        </p:blipFill>
        <p:spPr bwMode="auto">
          <a:xfrm>
            <a:off x="5051023" y="5563017"/>
            <a:ext cx="288031" cy="2610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t="25683" r="3189" b="64942"/>
          <a:stretch/>
        </p:blipFill>
        <p:spPr bwMode="auto">
          <a:xfrm>
            <a:off x="-8375" y="0"/>
            <a:ext cx="9152375" cy="6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43304" y="73452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046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t="25683" r="3189" b="64942"/>
          <a:stretch/>
        </p:blipFill>
        <p:spPr bwMode="auto">
          <a:xfrm>
            <a:off x="-8375" y="0"/>
            <a:ext cx="9152375" cy="60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 t="12500" r="19456" b="18892"/>
          <a:stretch/>
        </p:blipFill>
        <p:spPr bwMode="auto">
          <a:xfrm>
            <a:off x="0" y="534864"/>
            <a:ext cx="9144000" cy="63231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2564904"/>
            <a:ext cx="8352928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i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Вкладки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умолчанию в окне отображается восемь постоянных вкладок: </a:t>
            </a:r>
          </a:p>
          <a:p>
            <a:pPr defTabSz="15480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Файл</a:t>
            </a:r>
            <a:r>
              <a:rPr lang="ru-RU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Главная</a:t>
            </a:r>
            <a:r>
              <a:rPr lang="ru-RU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Вставка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Разметка 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страницы, 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Ссылки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Рассылки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, Рецензирование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,   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Вид.</a:t>
            </a:r>
            <a:endParaRPr lang="ru-RU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Для перехода к нужной вкладке достаточно щелкнуть по ее названию (имени</a:t>
            </a: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). Каждая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вкладка связана с видом выполняемого действия. </a:t>
            </a:r>
            <a:endParaRPr lang="ru-RU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вкладка 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Главная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открывается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умолчанию </a:t>
            </a: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и содержит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элементы, </a:t>
            </a: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необходимые, когда 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необходимо набрать, отредактировать и отформатировать текст.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Вкладка 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Разметка</a:t>
            </a:r>
            <a:r>
              <a:rPr 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страницы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предназначена для установки параметров страниц документов.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Вкладка </a:t>
            </a:r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Вставка</a:t>
            </a:r>
            <a:r>
              <a:rPr lang="ru-RU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 предназначена для вставки в документы различных объектов. И так далее.</a:t>
            </a:r>
          </a:p>
          <a:p>
            <a:pPr algn="just">
              <a:spcAft>
                <a:spcPts val="600"/>
              </a:spcAft>
            </a:pPr>
            <a:endParaRPr lang="ru-RU" b="1" i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836712"/>
            <a:ext cx="8316416" cy="28803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43304" y="73452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790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620688"/>
            <a:ext cx="7164288" cy="5688632"/>
          </a:xfrm>
        </p:spPr>
        <p:txBody>
          <a:bodyPr>
            <a:normAutofit fontScale="47500" lnSpcReduction="20000"/>
          </a:bodyPr>
          <a:lstStyle/>
          <a:p>
            <a:pPr marL="0" lvl="0" indent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3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Кнопка </a:t>
            </a:r>
            <a:r>
              <a:rPr lang="ru-RU" sz="3800" b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Файл</a:t>
            </a:r>
            <a:r>
              <a:rPr lang="ru-RU" sz="3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располагающаяся как первая вкладка на ленте вызывает меню в котором имеются следующие команды:</a:t>
            </a:r>
          </a:p>
          <a:p>
            <a:pPr marL="0" lvl="0" indent="0" fontAlgn="base">
              <a:lnSpc>
                <a:spcPct val="110000"/>
              </a:lnSpc>
              <a:spcAft>
                <a:spcPct val="0"/>
              </a:spcAft>
              <a:buNone/>
            </a:pPr>
            <a:endParaRPr lang="ru-RU" sz="2100" i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180975" lvl="0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сохраняет активный документ перезаписывая старый.</a:t>
            </a:r>
          </a:p>
          <a:p>
            <a:pPr marL="180975" lvl="0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Сохранить как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сохраняет активный документ с новыми параметрами</a:t>
            </a:r>
            <a:r>
              <a:rPr lang="en-US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или в другом месте.</a:t>
            </a:r>
          </a:p>
          <a:p>
            <a:pPr marL="180975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Открыть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вызывает диалоговое окно открытия документа.</a:t>
            </a:r>
          </a:p>
          <a:p>
            <a:pPr marL="180975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Закрыть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закрывает 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активный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документ не закрывая программу.</a:t>
            </a:r>
          </a:p>
          <a:p>
            <a:pPr marL="180975" lvl="0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 smtClean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Последние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открывает 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список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последних редактированных документов.</a:t>
            </a:r>
          </a:p>
          <a:p>
            <a:pPr marL="180975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Создать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создает 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новый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чистый документ или используя шаблоны.</a:t>
            </a:r>
          </a:p>
          <a:p>
            <a:pPr marL="180975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Печать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открывает 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окно с настройками печати документа и вывода его на печать.</a:t>
            </a:r>
          </a:p>
          <a:p>
            <a:pPr marL="180975" lvl="0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Сохранить и отправить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подготавливает документ к рассылке в интернет или отправки на факс.</a:t>
            </a:r>
          </a:p>
          <a:p>
            <a:pPr marL="180975" lvl="0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Справка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справочная информация по работе с программой.</a:t>
            </a:r>
          </a:p>
          <a:p>
            <a:pPr marL="180975" lvl="0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Параметры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открывает 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диалоговое 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окно с настройками 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программы.</a:t>
            </a:r>
            <a:endParaRPr lang="ru-RU" sz="2900" i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180975" lvl="0" indent="-180975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900" b="1" i="1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Выход</a:t>
            </a:r>
            <a:r>
              <a:rPr lang="ru-RU" sz="29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завершает </a:t>
            </a:r>
            <a:r>
              <a:rPr lang="ru-RU" sz="29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работу  с программой.</a:t>
            </a:r>
            <a:endParaRPr lang="ru-RU" sz="2900" i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" y="1484784"/>
            <a:ext cx="1910570" cy="4464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57418" y="0"/>
            <a:ext cx="39124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cap="none" spc="0" dirty="0" smtClean="0">
                <a:ln w="11430"/>
                <a:solidFill>
                  <a:srgbClr val="4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программы</a:t>
            </a:r>
            <a:endParaRPr lang="ru-RU" sz="2400" b="1" cap="none" spc="0" dirty="0">
              <a:ln w="11430"/>
              <a:solidFill>
                <a:srgbClr val="4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28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860</TotalTime>
  <Words>2759</Words>
  <Application>Microsoft Office PowerPoint</Application>
  <PresentationFormat>Экран (4:3)</PresentationFormat>
  <Paragraphs>353</Paragraphs>
  <Slides>45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6" baseType="lpstr">
      <vt:lpstr>Arial</vt:lpstr>
      <vt:lpstr>Brush Script MT</vt:lpstr>
      <vt:lpstr>Calibri</vt:lpstr>
      <vt:lpstr>Calibri Light</vt:lpstr>
      <vt:lpstr>Georgia</vt:lpstr>
      <vt:lpstr>Keyboard</vt:lpstr>
      <vt:lpstr>Symbol</vt:lpstr>
      <vt:lpstr>Times New Roman</vt:lpstr>
      <vt:lpstr>Wingdings</vt:lpstr>
      <vt:lpstr>Wingdings 2</vt:lpstr>
      <vt:lpstr>Ретро</vt:lpstr>
      <vt:lpstr>Microsoft Word 2010</vt:lpstr>
      <vt:lpstr>Презентация PowerPoint</vt:lpstr>
      <vt:lpstr>Microsoft Word 2010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Microsoft Word 2010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Форматирование  символов  -  это  изменение   стиля,  размера,  цвета   и    названия   шрифта. При форматировании текста используются инструменты группы «Шрифт» на ленте из меню Главная, или диалоговое окно «Шрифт».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Microsoft Word 2010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на самоподготовку</vt:lpstr>
      <vt:lpstr>Microsoft Word 2010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Office 2010</dc:title>
  <dc:creator>Юрий</dc:creator>
  <cp:lastModifiedBy>Светлана Максименко</cp:lastModifiedBy>
  <cp:revision>88</cp:revision>
  <dcterms:created xsi:type="dcterms:W3CDTF">2010-04-19T19:36:07Z</dcterms:created>
  <dcterms:modified xsi:type="dcterms:W3CDTF">2022-03-21T08:58:48Z</dcterms:modified>
</cp:coreProperties>
</file>